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2"/>
  </p:notesMasterIdLst>
  <p:handoutMasterIdLst>
    <p:handoutMasterId r:id="rId43"/>
  </p:handoutMasterIdLst>
  <p:sldIdLst>
    <p:sldId id="312" r:id="rId5"/>
    <p:sldId id="304" r:id="rId6"/>
    <p:sldId id="323" r:id="rId7"/>
    <p:sldId id="307" r:id="rId8"/>
    <p:sldId id="324" r:id="rId9"/>
    <p:sldId id="281" r:id="rId10"/>
    <p:sldId id="282" r:id="rId11"/>
    <p:sldId id="314" r:id="rId12"/>
    <p:sldId id="315" r:id="rId13"/>
    <p:sldId id="325" r:id="rId14"/>
    <p:sldId id="326" r:id="rId15"/>
    <p:sldId id="327" r:id="rId16"/>
    <p:sldId id="328" r:id="rId17"/>
    <p:sldId id="329" r:id="rId18"/>
    <p:sldId id="330" r:id="rId19"/>
    <p:sldId id="331" r:id="rId20"/>
    <p:sldId id="337" r:id="rId21"/>
    <p:sldId id="332" r:id="rId22"/>
    <p:sldId id="333" r:id="rId23"/>
    <p:sldId id="338" r:id="rId24"/>
    <p:sldId id="339" r:id="rId25"/>
    <p:sldId id="334" r:id="rId26"/>
    <p:sldId id="342" r:id="rId27"/>
    <p:sldId id="335" r:id="rId28"/>
    <p:sldId id="343" r:id="rId29"/>
    <p:sldId id="344" r:id="rId30"/>
    <p:sldId id="336" r:id="rId31"/>
    <p:sldId id="340" r:id="rId32"/>
    <p:sldId id="341" r:id="rId33"/>
    <p:sldId id="345" r:id="rId34"/>
    <p:sldId id="317" r:id="rId35"/>
    <p:sldId id="318" r:id="rId36"/>
    <p:sldId id="346" r:id="rId37"/>
    <p:sldId id="319" r:id="rId38"/>
    <p:sldId id="322" r:id="rId39"/>
    <p:sldId id="347" r:id="rId40"/>
    <p:sldId id="297" r:id="rId4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C8F"/>
    <a:srgbClr val="E6F0FE"/>
    <a:srgbClr val="202C8F"/>
    <a:srgbClr val="FDFBF6"/>
    <a:srgbClr val="AAC4E9"/>
    <a:srgbClr val="F5CDCE"/>
    <a:srgbClr val="DF8C8C"/>
    <a:srgbClr val="D4D593"/>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5388" autoAdjust="0"/>
  </p:normalViewPr>
  <p:slideViewPr>
    <p:cSldViewPr snapToGrid="0" snapToObjects="1">
      <p:cViewPr varScale="1">
        <p:scale>
          <a:sx n="78" d="100"/>
          <a:sy n="78" d="100"/>
        </p:scale>
        <p:origin x="414" y="8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oracle.com/javase/"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2.xml"/><Relationship Id="rId4" Type="http://schemas.openxmlformats.org/officeDocument/2006/relationships/hyperlink" Target="https://dev.mysql.com/doc/"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sz="5400" dirty="0">
                <a:latin typeface="Lucida Calligraphy" panose="03010101010101010101" pitchFamily="66" charset="0"/>
              </a:rPr>
              <a:t>CRAFT</a:t>
            </a:r>
            <a:br>
              <a:rPr lang="en-US" sz="5400" dirty="0">
                <a:latin typeface="Lucida Calligraphy" panose="03010101010101010101" pitchFamily="66" charset="0"/>
              </a:rPr>
            </a:br>
            <a:r>
              <a:rPr lang="en-US" sz="5400" dirty="0">
                <a:latin typeface="Lucida Calligraphy" panose="03010101010101010101" pitchFamily="66" charset="0"/>
              </a:rPr>
              <a:t>         VERSE</a:t>
            </a:r>
            <a:br>
              <a:rPr lang="en-US" sz="4000" dirty="0">
                <a:latin typeface="Lucida Calligraphy" panose="03010101010101010101" pitchFamily="66" charset="0"/>
              </a:rPr>
            </a:br>
            <a:endParaRPr lang="en-US" sz="4000" dirty="0">
              <a:latin typeface="Lucida Calligraphy" panose="03010101010101010101" pitchFamily="66" charset="0"/>
            </a:endParaRPr>
          </a:p>
        </p:txBody>
      </p:sp>
      <p:sp>
        <p:nvSpPr>
          <p:cNvPr id="3" name="TextBox 2">
            <a:extLst>
              <a:ext uri="{FF2B5EF4-FFF2-40B4-BE49-F238E27FC236}">
                <a16:creationId xmlns:a16="http://schemas.microsoft.com/office/drawing/2014/main" id="{FE741270-726D-CADA-D0C7-AFE0105B5E9C}"/>
              </a:ext>
            </a:extLst>
          </p:cNvPr>
          <p:cNvSpPr txBox="1"/>
          <p:nvPr/>
        </p:nvSpPr>
        <p:spPr>
          <a:xfrm>
            <a:off x="6342294" y="5571185"/>
            <a:ext cx="4450702" cy="830997"/>
          </a:xfrm>
          <a:prstGeom prst="rect">
            <a:avLst/>
          </a:prstGeom>
          <a:noFill/>
        </p:spPr>
        <p:txBody>
          <a:bodyPr wrap="square" rtlCol="0">
            <a:spAutoFit/>
          </a:bodyPr>
          <a:lstStyle/>
          <a:p>
            <a:r>
              <a:rPr lang="en-US" sz="2400" dirty="0">
                <a:solidFill>
                  <a:schemeClr val="bg1"/>
                </a:solidFill>
              </a:rPr>
              <a:t>Name:-MADHUSMITA SAHOO</a:t>
            </a:r>
          </a:p>
          <a:p>
            <a:r>
              <a:rPr lang="en-US" sz="2400" dirty="0">
                <a:solidFill>
                  <a:schemeClr val="bg1"/>
                </a:solidFill>
              </a:rPr>
              <a:t>Reg No</a:t>
            </a:r>
            <a:r>
              <a:rPr lang="en-US" sz="2400">
                <a:solidFill>
                  <a:schemeClr val="bg1"/>
                </a:solidFill>
              </a:rPr>
              <a:t>:- 2305260011</a:t>
            </a:r>
            <a:endParaRPr lang="en-US" sz="2400" dirty="0">
              <a:solidFill>
                <a:schemeClr val="bg1"/>
              </a:solidFill>
            </a:endParaRP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007F-0C4B-D409-768F-47821F8453D0}"/>
              </a:ext>
            </a:extLst>
          </p:cNvPr>
          <p:cNvSpPr>
            <a:spLocks noGrp="1"/>
          </p:cNvSpPr>
          <p:nvPr>
            <p:ph type="title"/>
          </p:nvPr>
        </p:nvSpPr>
        <p:spPr>
          <a:xfrm>
            <a:off x="152399" y="81750"/>
            <a:ext cx="7796464" cy="1222385"/>
          </a:xfrm>
        </p:spPr>
        <p:txBody>
          <a:bodyPr/>
          <a:lstStyle/>
          <a:p>
            <a:r>
              <a:rPr lang="en-US" dirty="0"/>
              <a:t>Class diagram</a:t>
            </a:r>
          </a:p>
        </p:txBody>
      </p:sp>
      <p:sp>
        <p:nvSpPr>
          <p:cNvPr id="3" name="Slide Number Placeholder 2">
            <a:extLst>
              <a:ext uri="{FF2B5EF4-FFF2-40B4-BE49-F238E27FC236}">
                <a16:creationId xmlns:a16="http://schemas.microsoft.com/office/drawing/2014/main" id="{307F2C38-62B1-AC39-4AC5-28C3BB0C5D26}"/>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11" name="Content Placeholder 10">
            <a:extLst>
              <a:ext uri="{FF2B5EF4-FFF2-40B4-BE49-F238E27FC236}">
                <a16:creationId xmlns:a16="http://schemas.microsoft.com/office/drawing/2014/main" id="{2CF334A6-C8C7-DD43-2EB9-ED15E64A2E20}"/>
              </a:ext>
            </a:extLst>
          </p:cNvPr>
          <p:cNvPicPr>
            <a:picLocks noGrp="1" noChangeAspect="1"/>
          </p:cNvPicPr>
          <p:nvPr>
            <p:ph sz="half" idx="2"/>
          </p:nvPr>
        </p:nvPicPr>
        <p:blipFill>
          <a:blip r:embed="rId2"/>
          <a:stretch>
            <a:fillRect/>
          </a:stretch>
        </p:blipFill>
        <p:spPr>
          <a:xfrm>
            <a:off x="152399" y="1304135"/>
            <a:ext cx="8839201" cy="5312565"/>
          </a:xfrm>
        </p:spPr>
      </p:pic>
    </p:spTree>
    <p:extLst>
      <p:ext uri="{BB962C8B-B14F-4D97-AF65-F5344CB8AC3E}">
        <p14:creationId xmlns:p14="http://schemas.microsoft.com/office/powerpoint/2010/main" val="411098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A75E-2254-2B50-880A-80B2F826D5C0}"/>
              </a:ext>
            </a:extLst>
          </p:cNvPr>
          <p:cNvSpPr>
            <a:spLocks noGrp="1"/>
          </p:cNvSpPr>
          <p:nvPr>
            <p:ph type="title"/>
          </p:nvPr>
        </p:nvSpPr>
        <p:spPr>
          <a:xfrm>
            <a:off x="114299" y="-193627"/>
            <a:ext cx="7796464" cy="1222385"/>
          </a:xfrm>
        </p:spPr>
        <p:txBody>
          <a:bodyPr/>
          <a:lstStyle/>
          <a:p>
            <a:r>
              <a:rPr lang="en-US" dirty="0"/>
              <a:t>Data flow diagram(DFD)</a:t>
            </a:r>
          </a:p>
        </p:txBody>
      </p:sp>
      <p:sp>
        <p:nvSpPr>
          <p:cNvPr id="3" name="Slide Number Placeholder 2">
            <a:extLst>
              <a:ext uri="{FF2B5EF4-FFF2-40B4-BE49-F238E27FC236}">
                <a16:creationId xmlns:a16="http://schemas.microsoft.com/office/drawing/2014/main" id="{A89EAEFA-7C05-2EAB-7CEE-F637BA7B472A}"/>
              </a:ext>
            </a:extLst>
          </p:cNvPr>
          <p:cNvSpPr>
            <a:spLocks noGrp="1"/>
          </p:cNvSpPr>
          <p:nvPr>
            <p:ph type="sldNum" sz="quarter" idx="10"/>
          </p:nvPr>
        </p:nvSpPr>
        <p:spPr/>
        <p:txBody>
          <a:bodyPr/>
          <a:lstStyle/>
          <a:p>
            <a:fld id="{48F63A3B-78C7-47BE-AE5E-E10140E04643}" type="slidenum">
              <a:rPr lang="en-US" smtClean="0"/>
              <a:pPr/>
              <a:t>11</a:t>
            </a:fld>
            <a:endParaRPr lang="en-US" dirty="0"/>
          </a:p>
        </p:txBody>
      </p:sp>
      <p:pic>
        <p:nvPicPr>
          <p:cNvPr id="7" name="Content Placeholder 6">
            <a:extLst>
              <a:ext uri="{FF2B5EF4-FFF2-40B4-BE49-F238E27FC236}">
                <a16:creationId xmlns:a16="http://schemas.microsoft.com/office/drawing/2014/main" id="{DFE24E3D-1241-2972-008B-8591BE5FA802}"/>
              </a:ext>
            </a:extLst>
          </p:cNvPr>
          <p:cNvPicPr>
            <a:picLocks noGrp="1" noChangeAspect="1"/>
          </p:cNvPicPr>
          <p:nvPr>
            <p:ph sz="half" idx="2"/>
          </p:nvPr>
        </p:nvPicPr>
        <p:blipFill>
          <a:blip r:embed="rId2"/>
          <a:stretch>
            <a:fillRect/>
          </a:stretch>
        </p:blipFill>
        <p:spPr>
          <a:xfrm>
            <a:off x="471236" y="1308100"/>
            <a:ext cx="7796464" cy="4826000"/>
          </a:xfrm>
        </p:spPr>
      </p:pic>
    </p:spTree>
    <p:extLst>
      <p:ext uri="{BB962C8B-B14F-4D97-AF65-F5344CB8AC3E}">
        <p14:creationId xmlns:p14="http://schemas.microsoft.com/office/powerpoint/2010/main" val="192779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2B93-AC0C-BA71-BAB2-AB132F09DCDA}"/>
              </a:ext>
            </a:extLst>
          </p:cNvPr>
          <p:cNvSpPr>
            <a:spLocks noGrp="1"/>
          </p:cNvSpPr>
          <p:nvPr>
            <p:ph type="title"/>
          </p:nvPr>
        </p:nvSpPr>
        <p:spPr>
          <a:xfrm>
            <a:off x="0" y="203200"/>
            <a:ext cx="7796464" cy="865191"/>
          </a:xfrm>
        </p:spPr>
        <p:txBody>
          <a:bodyPr/>
          <a:lstStyle/>
          <a:p>
            <a:r>
              <a:rPr lang="en-US" dirty="0"/>
              <a:t>User table</a:t>
            </a:r>
          </a:p>
        </p:txBody>
      </p:sp>
      <p:sp>
        <p:nvSpPr>
          <p:cNvPr id="3" name="Slide Number Placeholder 2">
            <a:extLst>
              <a:ext uri="{FF2B5EF4-FFF2-40B4-BE49-F238E27FC236}">
                <a16:creationId xmlns:a16="http://schemas.microsoft.com/office/drawing/2014/main" id="{FE0F8A7F-8C0D-E36B-FE3E-BAECE6400E06}"/>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7" name="Content Placeholder 6">
            <a:extLst>
              <a:ext uri="{FF2B5EF4-FFF2-40B4-BE49-F238E27FC236}">
                <a16:creationId xmlns:a16="http://schemas.microsoft.com/office/drawing/2014/main" id="{44D89833-76FF-BA58-A0A7-41F8B54B68BC}"/>
              </a:ext>
            </a:extLst>
          </p:cNvPr>
          <p:cNvPicPr>
            <a:picLocks noGrp="1" noChangeAspect="1"/>
          </p:cNvPicPr>
          <p:nvPr>
            <p:ph sz="half" idx="2"/>
          </p:nvPr>
        </p:nvPicPr>
        <p:blipFill>
          <a:blip r:embed="rId2"/>
          <a:stretch>
            <a:fillRect/>
          </a:stretch>
        </p:blipFill>
        <p:spPr>
          <a:xfrm>
            <a:off x="393700" y="1445711"/>
            <a:ext cx="8382000" cy="4904289"/>
          </a:xfrm>
        </p:spPr>
      </p:pic>
    </p:spTree>
    <p:extLst>
      <p:ext uri="{BB962C8B-B14F-4D97-AF65-F5344CB8AC3E}">
        <p14:creationId xmlns:p14="http://schemas.microsoft.com/office/powerpoint/2010/main" val="340663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98B1C-0786-3EDD-AEAF-20E6142AD001}"/>
              </a:ext>
            </a:extLst>
          </p:cNvPr>
          <p:cNvSpPr>
            <a:spLocks noGrp="1"/>
          </p:cNvSpPr>
          <p:nvPr>
            <p:ph type="title"/>
          </p:nvPr>
        </p:nvSpPr>
        <p:spPr>
          <a:xfrm>
            <a:off x="0" y="34915"/>
            <a:ext cx="7796464" cy="761620"/>
          </a:xfrm>
        </p:spPr>
        <p:txBody>
          <a:bodyPr/>
          <a:lstStyle/>
          <a:p>
            <a:r>
              <a:rPr lang="en-US" dirty="0"/>
              <a:t>Product table</a:t>
            </a:r>
          </a:p>
        </p:txBody>
      </p:sp>
      <p:sp>
        <p:nvSpPr>
          <p:cNvPr id="3" name="Slide Number Placeholder 2">
            <a:extLst>
              <a:ext uri="{FF2B5EF4-FFF2-40B4-BE49-F238E27FC236}">
                <a16:creationId xmlns:a16="http://schemas.microsoft.com/office/drawing/2014/main" id="{B9C739B9-7C62-26EB-BB28-42E9A947F26E}"/>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7" name="Content Placeholder 6">
            <a:extLst>
              <a:ext uri="{FF2B5EF4-FFF2-40B4-BE49-F238E27FC236}">
                <a16:creationId xmlns:a16="http://schemas.microsoft.com/office/drawing/2014/main" id="{FAB3889D-E836-0559-9333-56B932211ED7}"/>
              </a:ext>
            </a:extLst>
          </p:cNvPr>
          <p:cNvPicPr>
            <a:picLocks noGrp="1" noChangeAspect="1"/>
          </p:cNvPicPr>
          <p:nvPr>
            <p:ph sz="half" idx="2"/>
          </p:nvPr>
        </p:nvPicPr>
        <p:blipFill>
          <a:blip r:embed="rId2"/>
          <a:stretch>
            <a:fillRect/>
          </a:stretch>
        </p:blipFill>
        <p:spPr>
          <a:xfrm>
            <a:off x="647700" y="1143715"/>
            <a:ext cx="8216900" cy="4952285"/>
          </a:xfrm>
        </p:spPr>
      </p:pic>
    </p:spTree>
    <p:extLst>
      <p:ext uri="{BB962C8B-B14F-4D97-AF65-F5344CB8AC3E}">
        <p14:creationId xmlns:p14="http://schemas.microsoft.com/office/powerpoint/2010/main" val="830745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720E-63BA-0801-F4D2-67BB5FAF7EA6}"/>
              </a:ext>
            </a:extLst>
          </p:cNvPr>
          <p:cNvSpPr>
            <a:spLocks noGrp="1"/>
          </p:cNvSpPr>
          <p:nvPr>
            <p:ph type="title"/>
          </p:nvPr>
        </p:nvSpPr>
        <p:spPr>
          <a:xfrm>
            <a:off x="152399" y="34915"/>
            <a:ext cx="7796464" cy="799720"/>
          </a:xfrm>
        </p:spPr>
        <p:txBody>
          <a:bodyPr/>
          <a:lstStyle/>
          <a:p>
            <a:r>
              <a:rPr lang="en-US" dirty="0"/>
              <a:t>Category table</a:t>
            </a:r>
          </a:p>
        </p:txBody>
      </p:sp>
      <p:sp>
        <p:nvSpPr>
          <p:cNvPr id="3" name="Slide Number Placeholder 2">
            <a:extLst>
              <a:ext uri="{FF2B5EF4-FFF2-40B4-BE49-F238E27FC236}">
                <a16:creationId xmlns:a16="http://schemas.microsoft.com/office/drawing/2014/main" id="{9C14052B-3D9E-9896-D87F-8485086744E6}"/>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7" name="Content Placeholder 6">
            <a:extLst>
              <a:ext uri="{FF2B5EF4-FFF2-40B4-BE49-F238E27FC236}">
                <a16:creationId xmlns:a16="http://schemas.microsoft.com/office/drawing/2014/main" id="{809829E9-C3E7-F9ED-EBE2-F8757873DCE2}"/>
              </a:ext>
            </a:extLst>
          </p:cNvPr>
          <p:cNvPicPr>
            <a:picLocks noGrp="1" noChangeAspect="1"/>
          </p:cNvPicPr>
          <p:nvPr>
            <p:ph sz="half" idx="2"/>
          </p:nvPr>
        </p:nvPicPr>
        <p:blipFill>
          <a:blip r:embed="rId2"/>
          <a:stretch>
            <a:fillRect/>
          </a:stretch>
        </p:blipFill>
        <p:spPr>
          <a:xfrm>
            <a:off x="254000" y="1117600"/>
            <a:ext cx="8456613" cy="5168900"/>
          </a:xfrm>
        </p:spPr>
      </p:pic>
    </p:spTree>
    <p:extLst>
      <p:ext uri="{BB962C8B-B14F-4D97-AF65-F5344CB8AC3E}">
        <p14:creationId xmlns:p14="http://schemas.microsoft.com/office/powerpoint/2010/main" val="3965470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D351-E5DF-4BB7-C9F1-00E1DF399A49}"/>
              </a:ext>
            </a:extLst>
          </p:cNvPr>
          <p:cNvSpPr>
            <a:spLocks noGrp="1"/>
          </p:cNvSpPr>
          <p:nvPr>
            <p:ph type="title"/>
          </p:nvPr>
        </p:nvSpPr>
        <p:spPr>
          <a:xfrm>
            <a:off x="0" y="0"/>
            <a:ext cx="7796464" cy="1222385"/>
          </a:xfrm>
        </p:spPr>
        <p:txBody>
          <a:bodyPr/>
          <a:lstStyle/>
          <a:p>
            <a:r>
              <a:rPr lang="en-US" dirty="0"/>
              <a:t>Widget table</a:t>
            </a:r>
          </a:p>
        </p:txBody>
      </p:sp>
      <p:sp>
        <p:nvSpPr>
          <p:cNvPr id="3" name="Slide Number Placeholder 2">
            <a:extLst>
              <a:ext uri="{FF2B5EF4-FFF2-40B4-BE49-F238E27FC236}">
                <a16:creationId xmlns:a16="http://schemas.microsoft.com/office/drawing/2014/main" id="{1FC8B825-25DD-3C14-BD71-4A1C301C82EB}"/>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7" name="Content Placeholder 6">
            <a:extLst>
              <a:ext uri="{FF2B5EF4-FFF2-40B4-BE49-F238E27FC236}">
                <a16:creationId xmlns:a16="http://schemas.microsoft.com/office/drawing/2014/main" id="{40AB6F35-9C01-95AD-C04F-BC3A033E6DB9}"/>
              </a:ext>
            </a:extLst>
          </p:cNvPr>
          <p:cNvPicPr>
            <a:picLocks noGrp="1" noChangeAspect="1"/>
          </p:cNvPicPr>
          <p:nvPr>
            <p:ph sz="half" idx="2"/>
          </p:nvPr>
        </p:nvPicPr>
        <p:blipFill>
          <a:blip r:embed="rId2"/>
          <a:stretch>
            <a:fillRect/>
          </a:stretch>
        </p:blipFill>
        <p:spPr>
          <a:xfrm>
            <a:off x="203200" y="1447800"/>
            <a:ext cx="8597900" cy="5003800"/>
          </a:xfrm>
        </p:spPr>
      </p:pic>
    </p:spTree>
    <p:extLst>
      <p:ext uri="{BB962C8B-B14F-4D97-AF65-F5344CB8AC3E}">
        <p14:creationId xmlns:p14="http://schemas.microsoft.com/office/powerpoint/2010/main" val="55141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684B-1D47-B409-DFEE-6AEE35FFC648}"/>
              </a:ext>
            </a:extLst>
          </p:cNvPr>
          <p:cNvSpPr>
            <a:spLocks noGrp="1"/>
          </p:cNvSpPr>
          <p:nvPr>
            <p:ph type="title"/>
          </p:nvPr>
        </p:nvSpPr>
        <p:spPr>
          <a:xfrm>
            <a:off x="0" y="-16265"/>
            <a:ext cx="7796464" cy="1222385"/>
          </a:xfrm>
        </p:spPr>
        <p:txBody>
          <a:bodyPr/>
          <a:lstStyle/>
          <a:p>
            <a:r>
              <a:rPr lang="en-US" dirty="0"/>
              <a:t>Landing page</a:t>
            </a:r>
          </a:p>
        </p:txBody>
      </p:sp>
      <p:sp>
        <p:nvSpPr>
          <p:cNvPr id="3" name="Slide Number Placeholder 2">
            <a:extLst>
              <a:ext uri="{FF2B5EF4-FFF2-40B4-BE49-F238E27FC236}">
                <a16:creationId xmlns:a16="http://schemas.microsoft.com/office/drawing/2014/main" id="{EA5E70BA-A0E6-524F-4FF3-70D7C734B423}"/>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7" name="Content Placeholder 6">
            <a:extLst>
              <a:ext uri="{FF2B5EF4-FFF2-40B4-BE49-F238E27FC236}">
                <a16:creationId xmlns:a16="http://schemas.microsoft.com/office/drawing/2014/main" id="{1814D9AD-206F-6443-AC4A-9389283B952A}"/>
              </a:ext>
            </a:extLst>
          </p:cNvPr>
          <p:cNvPicPr>
            <a:picLocks noGrp="1" noChangeAspect="1"/>
          </p:cNvPicPr>
          <p:nvPr>
            <p:ph sz="half" idx="2"/>
          </p:nvPr>
        </p:nvPicPr>
        <p:blipFill>
          <a:blip r:embed="rId2"/>
          <a:stretch>
            <a:fillRect/>
          </a:stretch>
        </p:blipFill>
        <p:spPr>
          <a:xfrm>
            <a:off x="515056" y="1473200"/>
            <a:ext cx="8088488" cy="5118100"/>
          </a:xfrm>
        </p:spPr>
      </p:pic>
    </p:spTree>
    <p:extLst>
      <p:ext uri="{BB962C8B-B14F-4D97-AF65-F5344CB8AC3E}">
        <p14:creationId xmlns:p14="http://schemas.microsoft.com/office/powerpoint/2010/main" val="88075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11AC-7D46-1244-2404-C4D08FD0308A}"/>
              </a:ext>
            </a:extLst>
          </p:cNvPr>
          <p:cNvSpPr>
            <a:spLocks noGrp="1"/>
          </p:cNvSpPr>
          <p:nvPr>
            <p:ph type="title"/>
          </p:nvPr>
        </p:nvSpPr>
        <p:spPr>
          <a:xfrm>
            <a:off x="0" y="-153994"/>
            <a:ext cx="7796464" cy="1222385"/>
          </a:xfrm>
        </p:spPr>
        <p:txBody>
          <a:bodyPr/>
          <a:lstStyle/>
          <a:p>
            <a:r>
              <a:rPr lang="en-US" dirty="0"/>
              <a:t>log in page</a:t>
            </a:r>
          </a:p>
        </p:txBody>
      </p:sp>
      <p:sp>
        <p:nvSpPr>
          <p:cNvPr id="3" name="Slide Number Placeholder 2">
            <a:extLst>
              <a:ext uri="{FF2B5EF4-FFF2-40B4-BE49-F238E27FC236}">
                <a16:creationId xmlns:a16="http://schemas.microsoft.com/office/drawing/2014/main" id="{DEA72A3F-7302-83F1-16A9-6A8A0A2446D8}"/>
              </a:ext>
            </a:extLst>
          </p:cNvPr>
          <p:cNvSpPr>
            <a:spLocks noGrp="1"/>
          </p:cNvSpPr>
          <p:nvPr>
            <p:ph type="sldNum" sz="quarter" idx="10"/>
          </p:nvPr>
        </p:nvSpPr>
        <p:spPr/>
        <p:txBody>
          <a:bodyPr/>
          <a:lstStyle/>
          <a:p>
            <a:fld id="{48F63A3B-78C7-47BE-AE5E-E10140E04643}" type="slidenum">
              <a:rPr lang="en-US" smtClean="0"/>
              <a:pPr/>
              <a:t>17</a:t>
            </a:fld>
            <a:endParaRPr lang="en-US" dirty="0"/>
          </a:p>
        </p:txBody>
      </p:sp>
      <p:pic>
        <p:nvPicPr>
          <p:cNvPr id="7" name="Content Placeholder 6">
            <a:extLst>
              <a:ext uri="{FF2B5EF4-FFF2-40B4-BE49-F238E27FC236}">
                <a16:creationId xmlns:a16="http://schemas.microsoft.com/office/drawing/2014/main" id="{AF240490-7B3A-0700-FCC1-1416EC06B08F}"/>
              </a:ext>
            </a:extLst>
          </p:cNvPr>
          <p:cNvPicPr>
            <a:picLocks noGrp="1" noChangeAspect="1"/>
          </p:cNvPicPr>
          <p:nvPr>
            <p:ph sz="half" idx="2"/>
          </p:nvPr>
        </p:nvPicPr>
        <p:blipFill>
          <a:blip r:embed="rId2"/>
          <a:stretch>
            <a:fillRect/>
          </a:stretch>
        </p:blipFill>
        <p:spPr>
          <a:xfrm>
            <a:off x="350573" y="1231900"/>
            <a:ext cx="8314266" cy="5181600"/>
          </a:xfrm>
        </p:spPr>
      </p:pic>
    </p:spTree>
    <p:extLst>
      <p:ext uri="{BB962C8B-B14F-4D97-AF65-F5344CB8AC3E}">
        <p14:creationId xmlns:p14="http://schemas.microsoft.com/office/powerpoint/2010/main" val="58326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A449-3451-BDBA-F7BB-3A5889FC775E}"/>
              </a:ext>
            </a:extLst>
          </p:cNvPr>
          <p:cNvSpPr>
            <a:spLocks noGrp="1"/>
          </p:cNvSpPr>
          <p:nvPr>
            <p:ph type="title"/>
          </p:nvPr>
        </p:nvSpPr>
        <p:spPr>
          <a:xfrm>
            <a:off x="0" y="0"/>
            <a:ext cx="7796464" cy="1222385"/>
          </a:xfrm>
        </p:spPr>
        <p:txBody>
          <a:bodyPr/>
          <a:lstStyle/>
          <a:p>
            <a:r>
              <a:rPr lang="en-US" dirty="0"/>
              <a:t>Product Listing Page(</a:t>
            </a:r>
            <a:r>
              <a:rPr lang="en-US" dirty="0" err="1"/>
              <a:t>Plp</a:t>
            </a:r>
            <a:r>
              <a:rPr lang="en-US" dirty="0"/>
              <a:t>)</a:t>
            </a:r>
          </a:p>
        </p:txBody>
      </p:sp>
      <p:sp>
        <p:nvSpPr>
          <p:cNvPr id="3" name="Slide Number Placeholder 2">
            <a:extLst>
              <a:ext uri="{FF2B5EF4-FFF2-40B4-BE49-F238E27FC236}">
                <a16:creationId xmlns:a16="http://schemas.microsoft.com/office/drawing/2014/main" id="{97BF6428-60C3-E051-AEC6-FC9D704B319A}"/>
              </a:ext>
            </a:extLst>
          </p:cNvPr>
          <p:cNvSpPr>
            <a:spLocks noGrp="1"/>
          </p:cNvSpPr>
          <p:nvPr>
            <p:ph type="sldNum" sz="quarter" idx="10"/>
          </p:nvPr>
        </p:nvSpPr>
        <p:spPr/>
        <p:txBody>
          <a:bodyPr/>
          <a:lstStyle/>
          <a:p>
            <a:fld id="{48F63A3B-78C7-47BE-AE5E-E10140E04643}" type="slidenum">
              <a:rPr lang="en-US" smtClean="0"/>
              <a:pPr/>
              <a:t>18</a:t>
            </a:fld>
            <a:endParaRPr lang="en-US" dirty="0"/>
          </a:p>
        </p:txBody>
      </p:sp>
      <p:pic>
        <p:nvPicPr>
          <p:cNvPr id="7" name="Content Placeholder 6">
            <a:extLst>
              <a:ext uri="{FF2B5EF4-FFF2-40B4-BE49-F238E27FC236}">
                <a16:creationId xmlns:a16="http://schemas.microsoft.com/office/drawing/2014/main" id="{652B7F42-A262-F047-C342-B76D53AE154E}"/>
              </a:ext>
            </a:extLst>
          </p:cNvPr>
          <p:cNvPicPr>
            <a:picLocks noGrp="1" noChangeAspect="1"/>
          </p:cNvPicPr>
          <p:nvPr>
            <p:ph sz="half" idx="2"/>
          </p:nvPr>
        </p:nvPicPr>
        <p:blipFill>
          <a:blip r:embed="rId2"/>
          <a:stretch>
            <a:fillRect/>
          </a:stretch>
        </p:blipFill>
        <p:spPr>
          <a:xfrm>
            <a:off x="165100" y="1371600"/>
            <a:ext cx="8788400" cy="5207000"/>
          </a:xfrm>
        </p:spPr>
      </p:pic>
    </p:spTree>
    <p:extLst>
      <p:ext uri="{BB962C8B-B14F-4D97-AF65-F5344CB8AC3E}">
        <p14:creationId xmlns:p14="http://schemas.microsoft.com/office/powerpoint/2010/main" val="182675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3E73-49F3-C7BD-6557-8ECC9172EDA1}"/>
              </a:ext>
            </a:extLst>
          </p:cNvPr>
          <p:cNvSpPr>
            <a:spLocks noGrp="1"/>
          </p:cNvSpPr>
          <p:nvPr>
            <p:ph type="title"/>
          </p:nvPr>
        </p:nvSpPr>
        <p:spPr>
          <a:xfrm>
            <a:off x="0" y="-16265"/>
            <a:ext cx="7796464" cy="1222385"/>
          </a:xfrm>
        </p:spPr>
        <p:txBody>
          <a:bodyPr/>
          <a:lstStyle/>
          <a:p>
            <a:r>
              <a:rPr lang="en-US" b="1" dirty="0"/>
              <a:t>Product Detail Page</a:t>
            </a:r>
            <a:r>
              <a:rPr lang="en-US" dirty="0"/>
              <a:t> (</a:t>
            </a:r>
            <a:r>
              <a:rPr lang="en-US" dirty="0" err="1"/>
              <a:t>pdp</a:t>
            </a:r>
            <a:r>
              <a:rPr lang="en-US" dirty="0"/>
              <a:t>)</a:t>
            </a:r>
          </a:p>
        </p:txBody>
      </p:sp>
      <p:sp>
        <p:nvSpPr>
          <p:cNvPr id="3" name="Slide Number Placeholder 2">
            <a:extLst>
              <a:ext uri="{FF2B5EF4-FFF2-40B4-BE49-F238E27FC236}">
                <a16:creationId xmlns:a16="http://schemas.microsoft.com/office/drawing/2014/main" id="{67BAB9B3-3278-D82C-BA53-3CB49D5E0A9C}"/>
              </a:ext>
            </a:extLst>
          </p:cNvPr>
          <p:cNvSpPr>
            <a:spLocks noGrp="1"/>
          </p:cNvSpPr>
          <p:nvPr>
            <p:ph type="sldNum" sz="quarter" idx="10"/>
          </p:nvPr>
        </p:nvSpPr>
        <p:spPr/>
        <p:txBody>
          <a:bodyPr/>
          <a:lstStyle/>
          <a:p>
            <a:fld id="{48F63A3B-78C7-47BE-AE5E-E10140E04643}" type="slidenum">
              <a:rPr lang="en-US" smtClean="0"/>
              <a:pPr/>
              <a:t>19</a:t>
            </a:fld>
            <a:endParaRPr lang="en-US" dirty="0"/>
          </a:p>
        </p:txBody>
      </p:sp>
      <p:pic>
        <p:nvPicPr>
          <p:cNvPr id="11" name="Content Placeholder 10">
            <a:extLst>
              <a:ext uri="{FF2B5EF4-FFF2-40B4-BE49-F238E27FC236}">
                <a16:creationId xmlns:a16="http://schemas.microsoft.com/office/drawing/2014/main" id="{778B1B8C-0818-0A4A-9A1A-84A318A3CB7E}"/>
              </a:ext>
            </a:extLst>
          </p:cNvPr>
          <p:cNvPicPr>
            <a:picLocks noGrp="1" noChangeAspect="1"/>
          </p:cNvPicPr>
          <p:nvPr>
            <p:ph sz="half" idx="2"/>
          </p:nvPr>
        </p:nvPicPr>
        <p:blipFill>
          <a:blip r:embed="rId2"/>
          <a:stretch>
            <a:fillRect/>
          </a:stretch>
        </p:blipFill>
        <p:spPr>
          <a:xfrm>
            <a:off x="622300" y="1562100"/>
            <a:ext cx="8026400" cy="4660900"/>
          </a:xfrm>
        </p:spPr>
      </p:pic>
    </p:spTree>
    <p:extLst>
      <p:ext uri="{BB962C8B-B14F-4D97-AF65-F5344CB8AC3E}">
        <p14:creationId xmlns:p14="http://schemas.microsoft.com/office/powerpoint/2010/main" val="139858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39700" y="163009"/>
            <a:ext cx="6583680" cy="1531357"/>
          </a:xfrm>
        </p:spPr>
        <p:txBody>
          <a:bodyPr/>
          <a:lstStyle/>
          <a:p>
            <a:r>
              <a:rPr lang="en-US" dirty="0" err="1"/>
              <a:t>aBSTRACT</a:t>
            </a: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279400" y="1825327"/>
            <a:ext cx="7607300" cy="4869663"/>
          </a:xfrm>
        </p:spPr>
        <p:txBody>
          <a:bodyPr>
            <a:normAutofit fontScale="62500" lnSpcReduction="20000"/>
          </a:bodyPr>
          <a:lstStyle/>
          <a:p>
            <a:r>
              <a:rPr lang="en-US" dirty="0"/>
              <a:t>Craft Verse is an e-commerce platform designed to provide a seamless shopping experience for craft enthusiasts, offering a wide range of handcrafted products. The website is developed using Spring Boot, ensuring a robust, scalable, and efficient backend for managing products, user interactions, and secure transactions. The primary objective of Craft Verse is to connect artisans with buyers by providing a digital marketplace for unique and artistic craft items such as paintings, sculptures, resin art, and DIY kits. The platform is designed with a responsive UI, enabling smooth navigation, product browsing, and an easy checkout process. Key features include user authentication, order tracking,  </a:t>
            </a:r>
            <a:r>
              <a:rPr lang="en-US" dirty="0" err="1"/>
              <a:t>wishlist</a:t>
            </a:r>
            <a:r>
              <a:rPr lang="en-US" dirty="0"/>
              <a:t> management, and a secure payment gateway. The backend architecture efficiently handles product management, user data, and order processing while integrating with a relational database for seamless data storage and retrieval. Through Craft Verse, we aim to promote handmade crafts, support artisans, and enhance the online shopping experience by delivering a well-structured, scalable, and user-friendly platform.</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D680-AA12-DE67-C513-70B485AE7CC0}"/>
              </a:ext>
            </a:extLst>
          </p:cNvPr>
          <p:cNvSpPr>
            <a:spLocks noGrp="1"/>
          </p:cNvSpPr>
          <p:nvPr>
            <p:ph type="title"/>
          </p:nvPr>
        </p:nvSpPr>
        <p:spPr>
          <a:xfrm>
            <a:off x="0" y="-16265"/>
            <a:ext cx="7796464" cy="1222385"/>
          </a:xfrm>
        </p:spPr>
        <p:txBody>
          <a:bodyPr/>
          <a:lstStyle/>
          <a:p>
            <a:r>
              <a:rPr lang="en-US" dirty="0"/>
              <a:t>Cart page</a:t>
            </a:r>
          </a:p>
        </p:txBody>
      </p:sp>
      <p:sp>
        <p:nvSpPr>
          <p:cNvPr id="3" name="Slide Number Placeholder 2">
            <a:extLst>
              <a:ext uri="{FF2B5EF4-FFF2-40B4-BE49-F238E27FC236}">
                <a16:creationId xmlns:a16="http://schemas.microsoft.com/office/drawing/2014/main" id="{2F72339F-0A82-C543-8332-0E9886F9F7F8}"/>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9" name="Content Placeholder 8">
            <a:extLst>
              <a:ext uri="{FF2B5EF4-FFF2-40B4-BE49-F238E27FC236}">
                <a16:creationId xmlns:a16="http://schemas.microsoft.com/office/drawing/2014/main" id="{2ED5400E-AF83-53EF-16E3-49B0B03428E9}"/>
              </a:ext>
            </a:extLst>
          </p:cNvPr>
          <p:cNvPicPr>
            <a:picLocks noGrp="1" noChangeAspect="1"/>
          </p:cNvPicPr>
          <p:nvPr>
            <p:ph sz="half" idx="2"/>
          </p:nvPr>
        </p:nvPicPr>
        <p:blipFill>
          <a:blip r:embed="rId2"/>
          <a:stretch>
            <a:fillRect/>
          </a:stretch>
        </p:blipFill>
        <p:spPr>
          <a:xfrm>
            <a:off x="190500" y="1498600"/>
            <a:ext cx="8166100" cy="5080000"/>
          </a:xfrm>
        </p:spPr>
      </p:pic>
    </p:spTree>
    <p:extLst>
      <p:ext uri="{BB962C8B-B14F-4D97-AF65-F5344CB8AC3E}">
        <p14:creationId xmlns:p14="http://schemas.microsoft.com/office/powerpoint/2010/main" val="414161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782A-A6F2-B6C0-BAE6-6D6A5874BA25}"/>
              </a:ext>
            </a:extLst>
          </p:cNvPr>
          <p:cNvSpPr>
            <a:spLocks noGrp="1"/>
          </p:cNvSpPr>
          <p:nvPr>
            <p:ph type="title"/>
          </p:nvPr>
        </p:nvSpPr>
        <p:spPr>
          <a:xfrm>
            <a:off x="0" y="0"/>
            <a:ext cx="7796464" cy="1222385"/>
          </a:xfrm>
        </p:spPr>
        <p:txBody>
          <a:bodyPr/>
          <a:lstStyle/>
          <a:p>
            <a:r>
              <a:rPr lang="en-US" dirty="0"/>
              <a:t>Checkout page</a:t>
            </a:r>
          </a:p>
        </p:txBody>
      </p:sp>
      <p:sp>
        <p:nvSpPr>
          <p:cNvPr id="3" name="Slide Number Placeholder 2">
            <a:extLst>
              <a:ext uri="{FF2B5EF4-FFF2-40B4-BE49-F238E27FC236}">
                <a16:creationId xmlns:a16="http://schemas.microsoft.com/office/drawing/2014/main" id="{C40B0968-0230-F6C4-A4EA-225D35D7BE0D}"/>
              </a:ext>
            </a:extLst>
          </p:cNvPr>
          <p:cNvSpPr>
            <a:spLocks noGrp="1"/>
          </p:cNvSpPr>
          <p:nvPr>
            <p:ph type="sldNum" sz="quarter" idx="10"/>
          </p:nvPr>
        </p:nvSpPr>
        <p:spPr/>
        <p:txBody>
          <a:bodyPr/>
          <a:lstStyle/>
          <a:p>
            <a:fld id="{48F63A3B-78C7-47BE-AE5E-E10140E04643}" type="slidenum">
              <a:rPr lang="en-US" smtClean="0"/>
              <a:pPr/>
              <a:t>21</a:t>
            </a:fld>
            <a:endParaRPr lang="en-US" dirty="0"/>
          </a:p>
        </p:txBody>
      </p:sp>
      <p:pic>
        <p:nvPicPr>
          <p:cNvPr id="7" name="Content Placeholder 6">
            <a:extLst>
              <a:ext uri="{FF2B5EF4-FFF2-40B4-BE49-F238E27FC236}">
                <a16:creationId xmlns:a16="http://schemas.microsoft.com/office/drawing/2014/main" id="{1C95926F-7BC7-A18B-CC34-D8B68C4102EB}"/>
              </a:ext>
            </a:extLst>
          </p:cNvPr>
          <p:cNvPicPr>
            <a:picLocks noGrp="1" noChangeAspect="1"/>
          </p:cNvPicPr>
          <p:nvPr>
            <p:ph sz="half" idx="2"/>
          </p:nvPr>
        </p:nvPicPr>
        <p:blipFill>
          <a:blip r:embed="rId2"/>
          <a:stretch>
            <a:fillRect/>
          </a:stretch>
        </p:blipFill>
        <p:spPr>
          <a:xfrm>
            <a:off x="444500" y="1422400"/>
            <a:ext cx="7796464" cy="4838700"/>
          </a:xfrm>
        </p:spPr>
      </p:pic>
    </p:spTree>
    <p:extLst>
      <p:ext uri="{BB962C8B-B14F-4D97-AF65-F5344CB8AC3E}">
        <p14:creationId xmlns:p14="http://schemas.microsoft.com/office/powerpoint/2010/main" val="2709831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86B88-2EAD-9996-16D3-875308B8A989}"/>
              </a:ext>
            </a:extLst>
          </p:cNvPr>
          <p:cNvSpPr>
            <a:spLocks noGrp="1"/>
          </p:cNvSpPr>
          <p:nvPr>
            <p:ph type="title"/>
          </p:nvPr>
        </p:nvSpPr>
        <p:spPr>
          <a:xfrm>
            <a:off x="0" y="9135"/>
            <a:ext cx="7796464" cy="1222385"/>
          </a:xfrm>
        </p:spPr>
        <p:txBody>
          <a:bodyPr/>
          <a:lstStyle/>
          <a:p>
            <a:r>
              <a:rPr lang="en-US" dirty="0"/>
              <a:t>Admin dashboard</a:t>
            </a:r>
          </a:p>
        </p:txBody>
      </p:sp>
      <p:sp>
        <p:nvSpPr>
          <p:cNvPr id="3" name="Slide Number Placeholder 2">
            <a:extLst>
              <a:ext uri="{FF2B5EF4-FFF2-40B4-BE49-F238E27FC236}">
                <a16:creationId xmlns:a16="http://schemas.microsoft.com/office/drawing/2014/main" id="{D2D98F44-C9D3-1E4D-C04F-8BC5BDCBDB19}"/>
              </a:ext>
            </a:extLst>
          </p:cNvPr>
          <p:cNvSpPr>
            <a:spLocks noGrp="1"/>
          </p:cNvSpPr>
          <p:nvPr>
            <p:ph type="sldNum" sz="quarter" idx="10"/>
          </p:nvPr>
        </p:nvSpPr>
        <p:spPr/>
        <p:txBody>
          <a:bodyPr/>
          <a:lstStyle/>
          <a:p>
            <a:fld id="{48F63A3B-78C7-47BE-AE5E-E10140E04643}" type="slidenum">
              <a:rPr lang="en-US" smtClean="0"/>
              <a:pPr/>
              <a:t>22</a:t>
            </a:fld>
            <a:endParaRPr lang="en-US" dirty="0"/>
          </a:p>
        </p:txBody>
      </p:sp>
      <p:pic>
        <p:nvPicPr>
          <p:cNvPr id="7" name="Content Placeholder 6">
            <a:extLst>
              <a:ext uri="{FF2B5EF4-FFF2-40B4-BE49-F238E27FC236}">
                <a16:creationId xmlns:a16="http://schemas.microsoft.com/office/drawing/2014/main" id="{3037AE82-3134-A57E-6EFC-D9FE00E302B2}"/>
              </a:ext>
            </a:extLst>
          </p:cNvPr>
          <p:cNvPicPr>
            <a:picLocks noGrp="1" noChangeAspect="1"/>
          </p:cNvPicPr>
          <p:nvPr>
            <p:ph sz="half" idx="2"/>
          </p:nvPr>
        </p:nvPicPr>
        <p:blipFill>
          <a:blip r:embed="rId2"/>
          <a:stretch>
            <a:fillRect/>
          </a:stretch>
        </p:blipFill>
        <p:spPr>
          <a:xfrm>
            <a:off x="241300" y="1548656"/>
            <a:ext cx="8469313" cy="4763988"/>
          </a:xfrm>
        </p:spPr>
      </p:pic>
    </p:spTree>
    <p:extLst>
      <p:ext uri="{BB962C8B-B14F-4D97-AF65-F5344CB8AC3E}">
        <p14:creationId xmlns:p14="http://schemas.microsoft.com/office/powerpoint/2010/main" val="811724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B448-FCB0-0635-1929-DC1FFAE8ABA9}"/>
              </a:ext>
            </a:extLst>
          </p:cNvPr>
          <p:cNvSpPr>
            <a:spLocks noGrp="1"/>
          </p:cNvSpPr>
          <p:nvPr>
            <p:ph type="title"/>
          </p:nvPr>
        </p:nvSpPr>
        <p:spPr>
          <a:xfrm>
            <a:off x="0" y="81750"/>
            <a:ext cx="7796464" cy="1222385"/>
          </a:xfrm>
        </p:spPr>
        <p:txBody>
          <a:bodyPr/>
          <a:lstStyle/>
          <a:p>
            <a:r>
              <a:rPr lang="en-US" dirty="0"/>
              <a:t>Product page</a:t>
            </a:r>
          </a:p>
        </p:txBody>
      </p:sp>
      <p:sp>
        <p:nvSpPr>
          <p:cNvPr id="3" name="Slide Number Placeholder 2">
            <a:extLst>
              <a:ext uri="{FF2B5EF4-FFF2-40B4-BE49-F238E27FC236}">
                <a16:creationId xmlns:a16="http://schemas.microsoft.com/office/drawing/2014/main" id="{2C90AB96-C905-59A4-0396-FF32FF895DDE}"/>
              </a:ext>
            </a:extLst>
          </p:cNvPr>
          <p:cNvSpPr>
            <a:spLocks noGrp="1"/>
          </p:cNvSpPr>
          <p:nvPr>
            <p:ph type="sldNum" sz="quarter" idx="10"/>
          </p:nvPr>
        </p:nvSpPr>
        <p:spPr/>
        <p:txBody>
          <a:bodyPr/>
          <a:lstStyle/>
          <a:p>
            <a:fld id="{48F63A3B-78C7-47BE-AE5E-E10140E04643}" type="slidenum">
              <a:rPr lang="en-US" smtClean="0"/>
              <a:pPr/>
              <a:t>23</a:t>
            </a:fld>
            <a:endParaRPr lang="en-US" dirty="0"/>
          </a:p>
        </p:txBody>
      </p:sp>
      <p:pic>
        <p:nvPicPr>
          <p:cNvPr id="7" name="Content Placeholder 6">
            <a:extLst>
              <a:ext uri="{FF2B5EF4-FFF2-40B4-BE49-F238E27FC236}">
                <a16:creationId xmlns:a16="http://schemas.microsoft.com/office/drawing/2014/main" id="{E8E69DF2-1A26-DF43-BC1B-F4E8749DED2D}"/>
              </a:ext>
            </a:extLst>
          </p:cNvPr>
          <p:cNvPicPr>
            <a:picLocks noGrp="1" noChangeAspect="1"/>
          </p:cNvPicPr>
          <p:nvPr>
            <p:ph sz="half" idx="2"/>
          </p:nvPr>
        </p:nvPicPr>
        <p:blipFill>
          <a:blip r:embed="rId2"/>
          <a:stretch>
            <a:fillRect/>
          </a:stretch>
        </p:blipFill>
        <p:spPr>
          <a:xfrm>
            <a:off x="342900" y="1491279"/>
            <a:ext cx="8178800" cy="4782521"/>
          </a:xfrm>
        </p:spPr>
      </p:pic>
    </p:spTree>
    <p:extLst>
      <p:ext uri="{BB962C8B-B14F-4D97-AF65-F5344CB8AC3E}">
        <p14:creationId xmlns:p14="http://schemas.microsoft.com/office/powerpoint/2010/main" val="202933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66EFD2-AA50-1793-07C8-DE912EAB07DF}"/>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7" name="Content Placeholder 6">
            <a:extLst>
              <a:ext uri="{FF2B5EF4-FFF2-40B4-BE49-F238E27FC236}">
                <a16:creationId xmlns:a16="http://schemas.microsoft.com/office/drawing/2014/main" id="{4603B5DC-F810-964A-CFEA-CA225B86EBEC}"/>
              </a:ext>
            </a:extLst>
          </p:cNvPr>
          <p:cNvPicPr>
            <a:picLocks noGrp="1" noChangeAspect="1"/>
          </p:cNvPicPr>
          <p:nvPr>
            <p:ph sz="half" idx="2"/>
          </p:nvPr>
        </p:nvPicPr>
        <p:blipFill>
          <a:blip r:embed="rId2"/>
          <a:stretch>
            <a:fillRect/>
          </a:stretch>
        </p:blipFill>
        <p:spPr>
          <a:xfrm>
            <a:off x="254000" y="292100"/>
            <a:ext cx="8331200" cy="6299199"/>
          </a:xfrm>
        </p:spPr>
      </p:pic>
    </p:spTree>
    <p:extLst>
      <p:ext uri="{BB962C8B-B14F-4D97-AF65-F5344CB8AC3E}">
        <p14:creationId xmlns:p14="http://schemas.microsoft.com/office/powerpoint/2010/main" val="163238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8A14-9BEF-4773-896C-94705B61D5FC}"/>
              </a:ext>
            </a:extLst>
          </p:cNvPr>
          <p:cNvSpPr>
            <a:spLocks noGrp="1"/>
          </p:cNvSpPr>
          <p:nvPr>
            <p:ph type="title"/>
          </p:nvPr>
        </p:nvSpPr>
        <p:spPr>
          <a:xfrm>
            <a:off x="0" y="-293697"/>
            <a:ext cx="7796464" cy="1222385"/>
          </a:xfrm>
        </p:spPr>
        <p:txBody>
          <a:bodyPr/>
          <a:lstStyle/>
          <a:p>
            <a:r>
              <a:rPr lang="en-US" dirty="0"/>
              <a:t>Category page</a:t>
            </a:r>
          </a:p>
        </p:txBody>
      </p:sp>
      <p:sp>
        <p:nvSpPr>
          <p:cNvPr id="3" name="Slide Number Placeholder 2">
            <a:extLst>
              <a:ext uri="{FF2B5EF4-FFF2-40B4-BE49-F238E27FC236}">
                <a16:creationId xmlns:a16="http://schemas.microsoft.com/office/drawing/2014/main" id="{C3D8D5A6-8C5B-72AF-6514-C58C1CD88D89}"/>
              </a:ext>
            </a:extLst>
          </p:cNvPr>
          <p:cNvSpPr>
            <a:spLocks noGrp="1"/>
          </p:cNvSpPr>
          <p:nvPr>
            <p:ph type="sldNum" sz="quarter" idx="10"/>
          </p:nvPr>
        </p:nvSpPr>
        <p:spPr/>
        <p:txBody>
          <a:bodyPr/>
          <a:lstStyle/>
          <a:p>
            <a:fld id="{48F63A3B-78C7-47BE-AE5E-E10140E04643}" type="slidenum">
              <a:rPr lang="en-US" smtClean="0"/>
              <a:pPr/>
              <a:t>25</a:t>
            </a:fld>
            <a:endParaRPr lang="en-US" dirty="0"/>
          </a:p>
        </p:txBody>
      </p:sp>
      <p:pic>
        <p:nvPicPr>
          <p:cNvPr id="7" name="Content Placeholder 6">
            <a:extLst>
              <a:ext uri="{FF2B5EF4-FFF2-40B4-BE49-F238E27FC236}">
                <a16:creationId xmlns:a16="http://schemas.microsoft.com/office/drawing/2014/main" id="{B8F3CB1B-286A-3E24-D7C4-B36036ED2D50}"/>
              </a:ext>
            </a:extLst>
          </p:cNvPr>
          <p:cNvPicPr>
            <a:picLocks noGrp="1" noChangeAspect="1"/>
          </p:cNvPicPr>
          <p:nvPr>
            <p:ph sz="half" idx="2"/>
          </p:nvPr>
        </p:nvPicPr>
        <p:blipFill>
          <a:blip r:embed="rId2"/>
          <a:stretch>
            <a:fillRect/>
          </a:stretch>
        </p:blipFill>
        <p:spPr>
          <a:xfrm>
            <a:off x="457200" y="1219200"/>
            <a:ext cx="8051800" cy="5041899"/>
          </a:xfrm>
        </p:spPr>
      </p:pic>
    </p:spTree>
    <p:extLst>
      <p:ext uri="{BB962C8B-B14F-4D97-AF65-F5344CB8AC3E}">
        <p14:creationId xmlns:p14="http://schemas.microsoft.com/office/powerpoint/2010/main" val="136085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19E4-A9E2-5FEC-497B-1CCCF68E825A}"/>
              </a:ext>
            </a:extLst>
          </p:cNvPr>
          <p:cNvSpPr>
            <a:spLocks noGrp="1"/>
          </p:cNvSpPr>
          <p:nvPr>
            <p:ph type="title"/>
          </p:nvPr>
        </p:nvSpPr>
        <p:spPr>
          <a:xfrm>
            <a:off x="0" y="-153994"/>
            <a:ext cx="7796464" cy="1222385"/>
          </a:xfrm>
        </p:spPr>
        <p:txBody>
          <a:bodyPr/>
          <a:lstStyle/>
          <a:p>
            <a:r>
              <a:rPr lang="en-US" dirty="0"/>
              <a:t>Widget page</a:t>
            </a:r>
          </a:p>
        </p:txBody>
      </p:sp>
      <p:sp>
        <p:nvSpPr>
          <p:cNvPr id="3" name="Slide Number Placeholder 2">
            <a:extLst>
              <a:ext uri="{FF2B5EF4-FFF2-40B4-BE49-F238E27FC236}">
                <a16:creationId xmlns:a16="http://schemas.microsoft.com/office/drawing/2014/main" id="{40512838-ADC0-345D-8F69-FEFF20E14AF8}"/>
              </a:ext>
            </a:extLst>
          </p:cNvPr>
          <p:cNvSpPr>
            <a:spLocks noGrp="1"/>
          </p:cNvSpPr>
          <p:nvPr>
            <p:ph type="sldNum" sz="quarter" idx="10"/>
          </p:nvPr>
        </p:nvSpPr>
        <p:spPr/>
        <p:txBody>
          <a:bodyPr/>
          <a:lstStyle/>
          <a:p>
            <a:fld id="{48F63A3B-78C7-47BE-AE5E-E10140E04643}" type="slidenum">
              <a:rPr lang="en-US" smtClean="0"/>
              <a:pPr/>
              <a:t>26</a:t>
            </a:fld>
            <a:endParaRPr lang="en-US" dirty="0"/>
          </a:p>
        </p:txBody>
      </p:sp>
      <p:pic>
        <p:nvPicPr>
          <p:cNvPr id="7" name="Content Placeholder 6">
            <a:extLst>
              <a:ext uri="{FF2B5EF4-FFF2-40B4-BE49-F238E27FC236}">
                <a16:creationId xmlns:a16="http://schemas.microsoft.com/office/drawing/2014/main" id="{2BBBCB93-F6D9-5D80-D33B-7EAA2F2E8021}"/>
              </a:ext>
            </a:extLst>
          </p:cNvPr>
          <p:cNvPicPr>
            <a:picLocks noGrp="1" noChangeAspect="1"/>
          </p:cNvPicPr>
          <p:nvPr>
            <p:ph sz="half" idx="2"/>
          </p:nvPr>
        </p:nvPicPr>
        <p:blipFill>
          <a:blip r:embed="rId2"/>
          <a:stretch>
            <a:fillRect/>
          </a:stretch>
        </p:blipFill>
        <p:spPr>
          <a:xfrm>
            <a:off x="266700" y="1206500"/>
            <a:ext cx="8166100" cy="5092700"/>
          </a:xfrm>
        </p:spPr>
      </p:pic>
    </p:spTree>
    <p:extLst>
      <p:ext uri="{BB962C8B-B14F-4D97-AF65-F5344CB8AC3E}">
        <p14:creationId xmlns:p14="http://schemas.microsoft.com/office/powerpoint/2010/main" val="243733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D0F0-BB7F-EDFE-A545-0DD87A4FE17E}"/>
              </a:ext>
            </a:extLst>
          </p:cNvPr>
          <p:cNvSpPr>
            <a:spLocks noGrp="1"/>
          </p:cNvSpPr>
          <p:nvPr>
            <p:ph type="title"/>
          </p:nvPr>
        </p:nvSpPr>
        <p:spPr>
          <a:xfrm>
            <a:off x="101599" y="81750"/>
            <a:ext cx="7796464" cy="1222385"/>
          </a:xfrm>
        </p:spPr>
        <p:txBody>
          <a:bodyPr/>
          <a:lstStyle/>
          <a:p>
            <a:r>
              <a:rPr lang="en-US" dirty="0"/>
              <a:t>Benefits</a:t>
            </a:r>
          </a:p>
        </p:txBody>
      </p:sp>
      <p:sp>
        <p:nvSpPr>
          <p:cNvPr id="3" name="Slide Number Placeholder 2">
            <a:extLst>
              <a:ext uri="{FF2B5EF4-FFF2-40B4-BE49-F238E27FC236}">
                <a16:creationId xmlns:a16="http://schemas.microsoft.com/office/drawing/2014/main" id="{B8799022-0039-65FE-82FC-13DA2AA9B6CD}"/>
              </a:ext>
            </a:extLst>
          </p:cNvPr>
          <p:cNvSpPr>
            <a:spLocks noGrp="1"/>
          </p:cNvSpPr>
          <p:nvPr>
            <p:ph type="sldNum" sz="quarter" idx="10"/>
          </p:nvPr>
        </p:nvSpPr>
        <p:spPr/>
        <p:txBody>
          <a:bodyPr/>
          <a:lstStyle/>
          <a:p>
            <a:fld id="{48F63A3B-78C7-47BE-AE5E-E10140E04643}" type="slidenum">
              <a:rPr lang="en-US" smtClean="0"/>
              <a:pPr/>
              <a:t>27</a:t>
            </a:fld>
            <a:endParaRPr lang="en-US" dirty="0"/>
          </a:p>
        </p:txBody>
      </p:sp>
      <p:sp>
        <p:nvSpPr>
          <p:cNvPr id="4" name="Content Placeholder 3">
            <a:extLst>
              <a:ext uri="{FF2B5EF4-FFF2-40B4-BE49-F238E27FC236}">
                <a16:creationId xmlns:a16="http://schemas.microsoft.com/office/drawing/2014/main" id="{D66C7ED0-7564-00A7-ADA2-E32CAA77FE38}"/>
              </a:ext>
            </a:extLst>
          </p:cNvPr>
          <p:cNvSpPr>
            <a:spLocks noGrp="1"/>
          </p:cNvSpPr>
          <p:nvPr>
            <p:ph sz="half" idx="2"/>
          </p:nvPr>
        </p:nvSpPr>
        <p:spPr>
          <a:xfrm>
            <a:off x="101599" y="1304135"/>
            <a:ext cx="8494964" cy="4762500"/>
          </a:xfrm>
        </p:spPr>
        <p:txBody>
          <a:bodyPr/>
          <a:lstStyle/>
          <a:p>
            <a:r>
              <a:rPr lang="en-US" sz="2000" dirty="0">
                <a:solidFill>
                  <a:schemeClr val="tx1"/>
                </a:solidFill>
              </a:rPr>
              <a:t>Craft Verse offers numerous advantages for both </a:t>
            </a:r>
            <a:r>
              <a:rPr lang="en-US" sz="2000" b="1" dirty="0">
                <a:solidFill>
                  <a:schemeClr val="tx1"/>
                </a:solidFill>
              </a:rPr>
              <a:t>artisans and customers</a:t>
            </a:r>
            <a:r>
              <a:rPr lang="en-US" sz="2000" dirty="0">
                <a:solidFill>
                  <a:schemeClr val="tx1"/>
                </a:solidFill>
              </a:rPr>
              <a:t>, creating a </a:t>
            </a:r>
            <a:r>
              <a:rPr lang="en-US" sz="2000" b="1" dirty="0">
                <a:solidFill>
                  <a:schemeClr val="tx1"/>
                </a:solidFill>
              </a:rPr>
              <a:t>seamless online marketplace</a:t>
            </a:r>
            <a:r>
              <a:rPr lang="en-US" sz="2000" dirty="0">
                <a:solidFill>
                  <a:schemeClr val="tx1"/>
                </a:solidFill>
              </a:rPr>
              <a:t> for handmade products. By integrating e-commerce with a thriving creative community, the platform enhances opportunities for sellers while providing unique and high-quality products for buyers.</a:t>
            </a:r>
            <a:endParaRPr lang="en-US" dirty="0">
              <a:solidFill>
                <a:schemeClr val="tx1"/>
              </a:solidFill>
            </a:endParaRPr>
          </a:p>
          <a:p>
            <a:r>
              <a:rPr lang="en-US" sz="2400" dirty="0">
                <a:solidFill>
                  <a:schemeClr val="tx1"/>
                </a:solidFill>
              </a:rPr>
              <a:t>🔹</a:t>
            </a:r>
            <a:r>
              <a:rPr lang="en-US" sz="2000" dirty="0">
                <a:solidFill>
                  <a:schemeClr val="tx1"/>
                </a:solidFill>
              </a:rPr>
              <a:t> Benefits for Artisans &amp; Sellers</a:t>
            </a:r>
          </a:p>
          <a:p>
            <a:pPr marL="342900" indent="-342900">
              <a:buFont typeface="Wingdings" panose="05000000000000000000" pitchFamily="2" charset="2"/>
              <a:buChar char="§"/>
            </a:pPr>
            <a:r>
              <a:rPr lang="en-US" sz="2000" dirty="0">
                <a:solidFill>
                  <a:schemeClr val="tx1"/>
                </a:solidFill>
              </a:rPr>
              <a:t>    </a:t>
            </a:r>
            <a:r>
              <a:rPr lang="en-US" dirty="0">
                <a:solidFill>
                  <a:schemeClr val="tx1"/>
                </a:solidFill>
              </a:rPr>
              <a:t>Global Market Access</a:t>
            </a:r>
          </a:p>
          <a:p>
            <a:pPr marL="285750" indent="-285750">
              <a:buFont typeface="Wingdings" panose="05000000000000000000" pitchFamily="2" charset="2"/>
              <a:buChar char="§"/>
            </a:pPr>
            <a:r>
              <a:rPr lang="en-US" dirty="0">
                <a:solidFill>
                  <a:schemeClr val="tx1"/>
                </a:solidFill>
              </a:rPr>
              <a:t>     Cost-Effective Business Model </a:t>
            </a:r>
          </a:p>
          <a:p>
            <a:pPr marL="285750" indent="-285750">
              <a:buFont typeface="Wingdings" panose="05000000000000000000" pitchFamily="2" charset="2"/>
              <a:buChar char="§"/>
            </a:pPr>
            <a:r>
              <a:rPr lang="en-US" dirty="0">
                <a:solidFill>
                  <a:schemeClr val="tx1"/>
                </a:solidFill>
              </a:rPr>
              <a:t>     Brand Growth &amp; Visibility</a:t>
            </a:r>
          </a:p>
          <a:p>
            <a:pPr marL="285750" indent="-285750">
              <a:buFont typeface="Wingdings" panose="05000000000000000000" pitchFamily="2" charset="2"/>
              <a:buChar char="§"/>
            </a:pPr>
            <a:r>
              <a:rPr lang="en-US" dirty="0">
                <a:solidFill>
                  <a:schemeClr val="tx1"/>
                </a:solidFill>
              </a:rPr>
              <a:t>     Direct Customer Engagement</a:t>
            </a:r>
          </a:p>
          <a:p>
            <a:pPr marL="285750" indent="-285750">
              <a:buFont typeface="Wingdings" panose="05000000000000000000" pitchFamily="2" charset="2"/>
              <a:buChar char="§"/>
            </a:pPr>
            <a:r>
              <a:rPr lang="en-US" dirty="0">
                <a:solidFill>
                  <a:schemeClr val="tx1"/>
                </a:solidFill>
              </a:rPr>
              <a:t>      Secure &amp; Efficient Transactions</a:t>
            </a:r>
          </a:p>
        </p:txBody>
      </p:sp>
    </p:spTree>
    <p:extLst>
      <p:ext uri="{BB962C8B-B14F-4D97-AF65-F5344CB8AC3E}">
        <p14:creationId xmlns:p14="http://schemas.microsoft.com/office/powerpoint/2010/main" val="311295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99B50C-AFD1-B739-281A-AE3B60F17D9D}"/>
              </a:ext>
            </a:extLst>
          </p:cNvPr>
          <p:cNvSpPr>
            <a:spLocks noGrp="1"/>
          </p:cNvSpPr>
          <p:nvPr>
            <p:ph type="sldNum" sz="quarter" idx="10"/>
          </p:nvPr>
        </p:nvSpPr>
        <p:spPr/>
        <p:txBody>
          <a:bodyPr/>
          <a:lstStyle/>
          <a:p>
            <a:fld id="{48F63A3B-78C7-47BE-AE5E-E10140E04643}" type="slidenum">
              <a:rPr lang="en-US" smtClean="0"/>
              <a:pPr/>
              <a:t>28</a:t>
            </a:fld>
            <a:endParaRPr lang="en-US" dirty="0"/>
          </a:p>
        </p:txBody>
      </p:sp>
      <p:sp>
        <p:nvSpPr>
          <p:cNvPr id="4" name="Content Placeholder 3">
            <a:extLst>
              <a:ext uri="{FF2B5EF4-FFF2-40B4-BE49-F238E27FC236}">
                <a16:creationId xmlns:a16="http://schemas.microsoft.com/office/drawing/2014/main" id="{A1884829-1CCB-12A2-D770-60CD52D648C8}"/>
              </a:ext>
            </a:extLst>
          </p:cNvPr>
          <p:cNvSpPr>
            <a:spLocks noGrp="1"/>
          </p:cNvSpPr>
          <p:nvPr>
            <p:ph sz="half" idx="2"/>
          </p:nvPr>
        </p:nvSpPr>
        <p:spPr>
          <a:xfrm>
            <a:off x="292100" y="457200"/>
            <a:ext cx="8445500" cy="5566166"/>
          </a:xfrm>
        </p:spPr>
        <p:txBody>
          <a:bodyPr/>
          <a:lstStyle/>
          <a:p>
            <a:pPr marL="457200" indent="-457200">
              <a:buFont typeface="Wingdings" panose="05000000000000000000" pitchFamily="2" charset="2"/>
              <a:buChar char="v"/>
            </a:pPr>
            <a:r>
              <a:rPr lang="en-US" sz="3200" b="1" dirty="0">
                <a:solidFill>
                  <a:schemeClr val="tx1"/>
                </a:solidFill>
              </a:rPr>
              <a:t> Benefits for Customers</a:t>
            </a:r>
          </a:p>
          <a:p>
            <a:pPr>
              <a:buFont typeface="Arial" panose="020B0604020202020204" pitchFamily="34" charset="0"/>
              <a:buChar char="•"/>
            </a:pPr>
            <a:r>
              <a:rPr lang="en-US" sz="2400" dirty="0">
                <a:solidFill>
                  <a:schemeClr val="tx1"/>
                </a:solidFill>
              </a:rPr>
              <a:t>Exclusive Handmade</a:t>
            </a:r>
          </a:p>
          <a:p>
            <a:pPr>
              <a:buFont typeface="Arial" panose="020B0604020202020204" pitchFamily="34" charset="0"/>
              <a:buChar char="•"/>
            </a:pPr>
            <a:r>
              <a:rPr lang="en-US" sz="2400" dirty="0">
                <a:solidFill>
                  <a:schemeClr val="tx1"/>
                </a:solidFill>
              </a:rPr>
              <a:t>Convenience &amp; Accessibility</a:t>
            </a:r>
          </a:p>
          <a:p>
            <a:pPr>
              <a:buFont typeface="Arial" panose="020B0604020202020204" pitchFamily="34" charset="0"/>
              <a:buChar char="•"/>
            </a:pPr>
            <a:r>
              <a:rPr lang="en-US" sz="2400" dirty="0">
                <a:solidFill>
                  <a:schemeClr val="tx1"/>
                </a:solidFill>
              </a:rPr>
              <a:t>Customization &amp; Personalization </a:t>
            </a:r>
          </a:p>
          <a:p>
            <a:pPr>
              <a:buFont typeface="Arial" panose="020B0604020202020204" pitchFamily="34" charset="0"/>
              <a:buChar char="•"/>
            </a:pPr>
            <a:r>
              <a:rPr lang="en-US" sz="2400" dirty="0">
                <a:solidFill>
                  <a:schemeClr val="tx1"/>
                </a:solidFill>
              </a:rPr>
              <a:t>Supporting Independent Creators </a:t>
            </a:r>
          </a:p>
          <a:p>
            <a:pPr marL="285750" indent="-285750">
              <a:buFont typeface="Wingdings" panose="05000000000000000000" pitchFamily="2" charset="2"/>
              <a:buChar char="v"/>
            </a:pPr>
            <a:r>
              <a:rPr lang="en-US" sz="2800" b="1" dirty="0">
                <a:solidFill>
                  <a:schemeClr val="tx1"/>
                </a:solidFill>
              </a:rPr>
              <a:t>Business &amp; Market Advantages</a:t>
            </a:r>
          </a:p>
          <a:p>
            <a:pPr>
              <a:buFont typeface="Arial" panose="020B0604020202020204" pitchFamily="34" charset="0"/>
              <a:buChar char="•"/>
            </a:pPr>
            <a:r>
              <a:rPr lang="en-US" sz="2400" dirty="0">
                <a:solidFill>
                  <a:schemeClr val="tx1"/>
                </a:solidFill>
              </a:rPr>
              <a:t>Scalability &amp; Business Growth</a:t>
            </a:r>
          </a:p>
          <a:p>
            <a:pPr>
              <a:buFont typeface="Arial" panose="020B0604020202020204" pitchFamily="34" charset="0"/>
              <a:buChar char="•"/>
            </a:pPr>
            <a:r>
              <a:rPr lang="en-US" sz="2400" dirty="0">
                <a:solidFill>
                  <a:schemeClr val="tx1"/>
                </a:solidFill>
              </a:rPr>
              <a:t>Data-Driven Insights</a:t>
            </a:r>
          </a:p>
          <a:p>
            <a:pPr>
              <a:buFont typeface="Arial" panose="020B0604020202020204" pitchFamily="34" charset="0"/>
              <a:buChar char="•"/>
            </a:pPr>
            <a:r>
              <a:rPr lang="en-US" sz="2400" dirty="0">
                <a:solidFill>
                  <a:schemeClr val="tx1"/>
                </a:solidFill>
              </a:rPr>
              <a:t>Sustainability &amp; Eco-Friendliness </a:t>
            </a:r>
          </a:p>
          <a:p>
            <a:endParaRPr lang="en-US" dirty="0"/>
          </a:p>
        </p:txBody>
      </p:sp>
    </p:spTree>
    <p:extLst>
      <p:ext uri="{BB962C8B-B14F-4D97-AF65-F5344CB8AC3E}">
        <p14:creationId xmlns:p14="http://schemas.microsoft.com/office/powerpoint/2010/main" val="4200258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64D4-26FC-6664-EBF5-582E06B5169E}"/>
              </a:ext>
            </a:extLst>
          </p:cNvPr>
          <p:cNvSpPr>
            <a:spLocks noGrp="1"/>
          </p:cNvSpPr>
          <p:nvPr>
            <p:ph type="title"/>
          </p:nvPr>
        </p:nvSpPr>
        <p:spPr>
          <a:xfrm>
            <a:off x="165099" y="0"/>
            <a:ext cx="7796464" cy="1222385"/>
          </a:xfrm>
        </p:spPr>
        <p:txBody>
          <a:bodyPr/>
          <a:lstStyle/>
          <a:p>
            <a:r>
              <a:rPr lang="en-US" dirty="0"/>
              <a:t>Spring Security </a:t>
            </a:r>
          </a:p>
        </p:txBody>
      </p:sp>
      <p:sp>
        <p:nvSpPr>
          <p:cNvPr id="3" name="Slide Number Placeholder 2">
            <a:extLst>
              <a:ext uri="{FF2B5EF4-FFF2-40B4-BE49-F238E27FC236}">
                <a16:creationId xmlns:a16="http://schemas.microsoft.com/office/drawing/2014/main" id="{94FC9B7B-4DC8-2EDE-B4BC-42DC83793E75}"/>
              </a:ext>
            </a:extLst>
          </p:cNvPr>
          <p:cNvSpPr>
            <a:spLocks noGrp="1"/>
          </p:cNvSpPr>
          <p:nvPr>
            <p:ph type="sldNum" sz="quarter" idx="10"/>
          </p:nvPr>
        </p:nvSpPr>
        <p:spPr/>
        <p:txBody>
          <a:bodyPr/>
          <a:lstStyle/>
          <a:p>
            <a:fld id="{48F63A3B-78C7-47BE-AE5E-E10140E04643}" type="slidenum">
              <a:rPr lang="en-US" smtClean="0"/>
              <a:pPr/>
              <a:t>29</a:t>
            </a:fld>
            <a:endParaRPr lang="en-US" dirty="0"/>
          </a:p>
        </p:txBody>
      </p:sp>
      <p:sp>
        <p:nvSpPr>
          <p:cNvPr id="4" name="Content Placeholder 3">
            <a:extLst>
              <a:ext uri="{FF2B5EF4-FFF2-40B4-BE49-F238E27FC236}">
                <a16:creationId xmlns:a16="http://schemas.microsoft.com/office/drawing/2014/main" id="{84350855-C2C0-21FD-5ECF-D96A9844711E}"/>
              </a:ext>
            </a:extLst>
          </p:cNvPr>
          <p:cNvSpPr>
            <a:spLocks noGrp="1"/>
          </p:cNvSpPr>
          <p:nvPr>
            <p:ph sz="half" idx="2"/>
          </p:nvPr>
        </p:nvSpPr>
        <p:spPr>
          <a:xfrm>
            <a:off x="406400" y="1320800"/>
            <a:ext cx="7962900" cy="5422900"/>
          </a:xfrm>
        </p:spPr>
        <p:txBody>
          <a:bodyPr>
            <a:normAutofit/>
          </a:bodyPr>
          <a:lstStyle/>
          <a:p>
            <a:r>
              <a:rPr lang="en-US" sz="2800" b="1" dirty="0">
                <a:solidFill>
                  <a:schemeClr val="tx1"/>
                </a:solidFill>
              </a:rPr>
              <a:t>🔹 Key Security Features Implemented</a:t>
            </a:r>
          </a:p>
          <a:p>
            <a:pPr>
              <a:buNone/>
            </a:pPr>
            <a:r>
              <a:rPr lang="en-US" sz="2400" b="1" dirty="0">
                <a:solidFill>
                  <a:schemeClr val="tx1"/>
                </a:solidFill>
              </a:rPr>
              <a:t>1.User Authentication &amp; Authorization</a:t>
            </a:r>
          </a:p>
          <a:p>
            <a:pPr marL="342900" indent="-342900">
              <a:buFont typeface="Arial" panose="020B0604020202020204" pitchFamily="34" charset="0"/>
              <a:buChar char="•"/>
            </a:pPr>
            <a:r>
              <a:rPr lang="en-US" sz="2400" dirty="0">
                <a:solidFill>
                  <a:schemeClr val="tx1"/>
                </a:solidFill>
              </a:rPr>
              <a:t>Spring Security Authentication </a:t>
            </a:r>
          </a:p>
          <a:p>
            <a:pPr marL="342900" indent="-342900">
              <a:buFont typeface="Arial" panose="020B0604020202020204" pitchFamily="34" charset="0"/>
              <a:buChar char="•"/>
            </a:pPr>
            <a:r>
              <a:rPr lang="en-US" sz="2400" dirty="0">
                <a:solidFill>
                  <a:schemeClr val="tx1"/>
                </a:solidFill>
              </a:rPr>
              <a:t>Role-Based Access Control (RBAC) </a:t>
            </a:r>
          </a:p>
          <a:p>
            <a:pPr marL="342900" indent="-342900">
              <a:buFont typeface="Arial" panose="020B0604020202020204" pitchFamily="34" charset="0"/>
              <a:buChar char="•"/>
            </a:pPr>
            <a:r>
              <a:rPr lang="en-US" sz="2400" dirty="0">
                <a:solidFill>
                  <a:schemeClr val="tx1"/>
                </a:solidFill>
              </a:rPr>
              <a:t> JWT (JSON Web Token) Authentication </a:t>
            </a:r>
          </a:p>
          <a:p>
            <a:pPr>
              <a:buNone/>
            </a:pPr>
            <a:r>
              <a:rPr lang="en-US" sz="2400" dirty="0">
                <a:solidFill>
                  <a:schemeClr val="tx1"/>
                </a:solidFill>
              </a:rPr>
              <a:t>2.</a:t>
            </a:r>
            <a:r>
              <a:rPr lang="en-US" sz="2400" b="1" dirty="0">
                <a:solidFill>
                  <a:schemeClr val="tx1"/>
                </a:solidFill>
              </a:rPr>
              <a:t> Password Protection &amp; Encryption</a:t>
            </a:r>
          </a:p>
          <a:p>
            <a:pPr marL="342900" indent="-342900">
              <a:buFont typeface="Arial" panose="020B0604020202020204" pitchFamily="34" charset="0"/>
              <a:buChar char="•"/>
            </a:pPr>
            <a:r>
              <a:rPr lang="en-US" sz="2400" dirty="0">
                <a:solidFill>
                  <a:schemeClr val="tx1"/>
                </a:solidFill>
              </a:rPr>
              <a:t> BCrypt Password Hashing </a:t>
            </a:r>
          </a:p>
          <a:p>
            <a:pPr marL="342900" indent="-342900">
              <a:buFont typeface="Arial" panose="020B0604020202020204" pitchFamily="34" charset="0"/>
              <a:buChar char="•"/>
            </a:pPr>
            <a:r>
              <a:rPr lang="en-US" sz="2400" dirty="0">
                <a:solidFill>
                  <a:schemeClr val="tx1"/>
                </a:solidFill>
              </a:rPr>
              <a:t> Password Reset &amp; Account Recovery</a:t>
            </a:r>
          </a:p>
          <a:p>
            <a:pPr marL="342900" indent="-342900">
              <a:buFont typeface="Arial" panose="020B0604020202020204" pitchFamily="34" charset="0"/>
              <a:buChar char="•"/>
            </a:pPr>
            <a:endParaRPr lang="en-US" sz="2400" dirty="0"/>
          </a:p>
          <a:p>
            <a:endParaRPr lang="en-US" sz="2400" dirty="0"/>
          </a:p>
          <a:p>
            <a:endParaRPr lang="en-US" sz="2400" b="1" dirty="0"/>
          </a:p>
        </p:txBody>
      </p:sp>
    </p:spTree>
    <p:extLst>
      <p:ext uri="{BB962C8B-B14F-4D97-AF65-F5344CB8AC3E}">
        <p14:creationId xmlns:p14="http://schemas.microsoft.com/office/powerpoint/2010/main" val="30198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541F-C7F6-94CC-3C09-1ED30C3A3BC6}"/>
              </a:ext>
            </a:extLst>
          </p:cNvPr>
          <p:cNvSpPr>
            <a:spLocks noGrp="1"/>
          </p:cNvSpPr>
          <p:nvPr>
            <p:ph type="title"/>
          </p:nvPr>
        </p:nvSpPr>
        <p:spPr>
          <a:xfrm>
            <a:off x="914400" y="457199"/>
            <a:ext cx="6583680" cy="671805"/>
          </a:xfrm>
        </p:spPr>
        <p:txBody>
          <a:bodyPr/>
          <a:lstStyle/>
          <a:p>
            <a:r>
              <a:rPr lang="en-US" dirty="0"/>
              <a:t>CONTENT</a:t>
            </a:r>
          </a:p>
        </p:txBody>
      </p:sp>
      <p:sp>
        <p:nvSpPr>
          <p:cNvPr id="3" name="Content Placeholder 2">
            <a:extLst>
              <a:ext uri="{FF2B5EF4-FFF2-40B4-BE49-F238E27FC236}">
                <a16:creationId xmlns:a16="http://schemas.microsoft.com/office/drawing/2014/main" id="{094E9CEA-B917-1A40-2C50-4055606592F9}"/>
              </a:ext>
            </a:extLst>
          </p:cNvPr>
          <p:cNvSpPr>
            <a:spLocks noGrp="1"/>
          </p:cNvSpPr>
          <p:nvPr>
            <p:ph idx="1"/>
          </p:nvPr>
        </p:nvSpPr>
        <p:spPr>
          <a:xfrm>
            <a:off x="625151" y="1129005"/>
            <a:ext cx="7044612" cy="5411754"/>
          </a:xfrm>
        </p:spPr>
        <p:txBody>
          <a:bodyPr>
            <a:normAutofit lnSpcReduction="10000"/>
          </a:bodyPr>
          <a:lstStyle/>
          <a:p>
            <a:pPr marL="342900" indent="-342900">
              <a:buFont typeface="Arial" panose="020B0604020202020204" pitchFamily="34" charset="0"/>
              <a:buChar char="•"/>
            </a:pPr>
            <a:r>
              <a:rPr lang="en-US" sz="2000" dirty="0">
                <a:solidFill>
                  <a:schemeClr val="tx1"/>
                </a:solidFill>
              </a:rPr>
              <a:t>Introduction</a:t>
            </a:r>
          </a:p>
          <a:p>
            <a:pPr marL="342900" indent="-342900">
              <a:buFont typeface="Arial" panose="020B0604020202020204" pitchFamily="34" charset="0"/>
              <a:buChar char="•"/>
            </a:pPr>
            <a:r>
              <a:rPr lang="en-US" sz="2000" dirty="0">
                <a:solidFill>
                  <a:schemeClr val="tx1"/>
                </a:solidFill>
              </a:rPr>
              <a:t>Key Feature</a:t>
            </a:r>
          </a:p>
          <a:p>
            <a:pPr marL="342900" indent="-342900">
              <a:buFont typeface="Arial" panose="020B0604020202020204" pitchFamily="34" charset="0"/>
              <a:buChar char="•"/>
            </a:pPr>
            <a:r>
              <a:rPr lang="en-US" sz="2000" dirty="0">
                <a:solidFill>
                  <a:schemeClr val="tx1"/>
                </a:solidFill>
              </a:rPr>
              <a:t>System Requirement</a:t>
            </a:r>
          </a:p>
          <a:p>
            <a:pPr marL="342900" indent="-342900">
              <a:buFont typeface="Arial" panose="020B0604020202020204" pitchFamily="34" charset="0"/>
              <a:buChar char="•"/>
            </a:pPr>
            <a:r>
              <a:rPr lang="en-US" sz="2000" dirty="0">
                <a:solidFill>
                  <a:schemeClr val="tx1"/>
                </a:solidFill>
              </a:rPr>
              <a:t>Tools and Technology</a:t>
            </a:r>
          </a:p>
          <a:p>
            <a:pPr marL="342900" indent="-342900">
              <a:buFont typeface="Arial" panose="020B0604020202020204" pitchFamily="34" charset="0"/>
              <a:buChar char="•"/>
            </a:pPr>
            <a:r>
              <a:rPr lang="en-US" sz="2000" dirty="0">
                <a:solidFill>
                  <a:schemeClr val="tx1"/>
                </a:solidFill>
              </a:rPr>
              <a:t>ER Diagram</a:t>
            </a:r>
          </a:p>
          <a:p>
            <a:pPr marL="342900" indent="-342900">
              <a:buFont typeface="Arial" panose="020B0604020202020204" pitchFamily="34" charset="0"/>
              <a:buChar char="•"/>
            </a:pPr>
            <a:r>
              <a:rPr lang="en-US" sz="2000" dirty="0">
                <a:solidFill>
                  <a:schemeClr val="tx1"/>
                </a:solidFill>
              </a:rPr>
              <a:t>Benefits</a:t>
            </a:r>
          </a:p>
          <a:p>
            <a:pPr marL="342900" indent="-342900">
              <a:buFont typeface="Arial" panose="020B0604020202020204" pitchFamily="34" charset="0"/>
              <a:buChar char="•"/>
            </a:pPr>
            <a:r>
              <a:rPr lang="en-US" sz="2000" dirty="0">
                <a:solidFill>
                  <a:schemeClr val="tx1"/>
                </a:solidFill>
              </a:rPr>
              <a:t>Snapshot of Craft-Verse</a:t>
            </a:r>
          </a:p>
          <a:p>
            <a:pPr marL="342900" indent="-342900">
              <a:buFont typeface="Arial" panose="020B0604020202020204" pitchFamily="34" charset="0"/>
              <a:buChar char="•"/>
            </a:pPr>
            <a:r>
              <a:rPr lang="en-US" sz="2000" dirty="0">
                <a:solidFill>
                  <a:schemeClr val="tx1"/>
                </a:solidFill>
              </a:rPr>
              <a:t>Future Enhancements</a:t>
            </a:r>
          </a:p>
          <a:p>
            <a:pPr marL="342900" indent="-342900">
              <a:buFont typeface="Arial" panose="020B0604020202020204" pitchFamily="34" charset="0"/>
              <a:buChar char="•"/>
            </a:pPr>
            <a:r>
              <a:rPr lang="en-US" sz="2000" dirty="0">
                <a:solidFill>
                  <a:schemeClr val="tx1"/>
                </a:solidFill>
              </a:rPr>
              <a:t>Challenges and solution</a:t>
            </a:r>
          </a:p>
          <a:p>
            <a:pPr marL="342900" indent="-342900">
              <a:buFont typeface="Arial" panose="020B0604020202020204" pitchFamily="34" charset="0"/>
              <a:buChar char="•"/>
            </a:pPr>
            <a:r>
              <a:rPr lang="en-US" sz="2000" dirty="0">
                <a:solidFill>
                  <a:schemeClr val="tx1"/>
                </a:solidFill>
              </a:rPr>
              <a:t>Security Features</a:t>
            </a:r>
          </a:p>
          <a:p>
            <a:pPr marL="342900" indent="-342900">
              <a:buFont typeface="Arial" panose="020B0604020202020204" pitchFamily="34" charset="0"/>
              <a:buChar char="•"/>
            </a:pPr>
            <a:r>
              <a:rPr lang="en-US" sz="2000" dirty="0">
                <a:solidFill>
                  <a:schemeClr val="tx1"/>
                </a:solidFill>
              </a:rPr>
              <a:t>User roles</a:t>
            </a:r>
          </a:p>
          <a:p>
            <a:pPr marL="342900" indent="-342900">
              <a:buFont typeface="Arial" panose="020B0604020202020204" pitchFamily="34" charset="0"/>
              <a:buChar char="•"/>
            </a:pPr>
            <a:r>
              <a:rPr lang="en-US" sz="2000" dirty="0">
                <a:solidFill>
                  <a:schemeClr val="tx1"/>
                </a:solidFill>
              </a:rPr>
              <a:t>Conclusion</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5D94B4B0-1D77-C61D-D2A9-08D58B588C6C}"/>
              </a:ext>
            </a:extLst>
          </p:cNvPr>
          <p:cNvSpPr>
            <a:spLocks noGrp="1"/>
          </p:cNvSpPr>
          <p:nvPr>
            <p:ph type="sldNum" sz="quarter" idx="10"/>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431959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3CA546-50B9-C095-3E55-FB1FB69D3B16}"/>
              </a:ext>
            </a:extLst>
          </p:cNvPr>
          <p:cNvSpPr>
            <a:spLocks noGrp="1"/>
          </p:cNvSpPr>
          <p:nvPr>
            <p:ph type="sldNum" sz="quarter" idx="10"/>
          </p:nvPr>
        </p:nvSpPr>
        <p:spPr/>
        <p:txBody>
          <a:bodyPr/>
          <a:lstStyle/>
          <a:p>
            <a:fld id="{48F63A3B-78C7-47BE-AE5E-E10140E04643}" type="slidenum">
              <a:rPr lang="en-US" smtClean="0"/>
              <a:pPr/>
              <a:t>30</a:t>
            </a:fld>
            <a:endParaRPr lang="en-US" dirty="0"/>
          </a:p>
        </p:txBody>
      </p:sp>
      <p:sp>
        <p:nvSpPr>
          <p:cNvPr id="4" name="Content Placeholder 3">
            <a:extLst>
              <a:ext uri="{FF2B5EF4-FFF2-40B4-BE49-F238E27FC236}">
                <a16:creationId xmlns:a16="http://schemas.microsoft.com/office/drawing/2014/main" id="{87815B23-2F52-A994-5172-DB695C3C91F1}"/>
              </a:ext>
            </a:extLst>
          </p:cNvPr>
          <p:cNvSpPr>
            <a:spLocks noGrp="1"/>
          </p:cNvSpPr>
          <p:nvPr>
            <p:ph sz="half" idx="2"/>
          </p:nvPr>
        </p:nvSpPr>
        <p:spPr>
          <a:xfrm>
            <a:off x="431800" y="215900"/>
            <a:ext cx="8356600" cy="6527800"/>
          </a:xfrm>
        </p:spPr>
        <p:txBody>
          <a:bodyPr/>
          <a:lstStyle/>
          <a:p>
            <a:pPr>
              <a:buNone/>
            </a:pPr>
            <a:r>
              <a:rPr lang="en-US" sz="2400" b="1" dirty="0">
                <a:solidFill>
                  <a:schemeClr val="tx1"/>
                </a:solidFill>
              </a:rPr>
              <a:t>3.API &amp; Data Security</a:t>
            </a:r>
          </a:p>
          <a:p>
            <a:pPr marL="342900" indent="-342900">
              <a:buFont typeface="Arial" panose="020B0604020202020204" pitchFamily="34" charset="0"/>
              <a:buChar char="•"/>
            </a:pPr>
            <a:r>
              <a:rPr lang="en-US" sz="2000" dirty="0">
                <a:solidFill>
                  <a:schemeClr val="tx1"/>
                </a:solidFill>
              </a:rPr>
              <a:t>CORS (Cross-Origin Resource Sharing) Protection.</a:t>
            </a:r>
          </a:p>
          <a:p>
            <a:pPr marL="342900" indent="-342900">
              <a:buFont typeface="Arial" panose="020B0604020202020204" pitchFamily="34" charset="0"/>
              <a:buChar char="•"/>
            </a:pPr>
            <a:r>
              <a:rPr lang="en-US" sz="2000" dirty="0">
                <a:solidFill>
                  <a:schemeClr val="tx1"/>
                </a:solidFill>
              </a:rPr>
              <a:t>CSRF (Cross-Site Request Forgery) Protection.</a:t>
            </a:r>
          </a:p>
          <a:p>
            <a:pPr marL="342900" indent="-342900">
              <a:buFont typeface="Arial" panose="020B0604020202020204" pitchFamily="34" charset="0"/>
              <a:buChar char="•"/>
            </a:pPr>
            <a:r>
              <a:rPr lang="en-US" sz="2000" dirty="0">
                <a:solidFill>
                  <a:schemeClr val="tx1"/>
                </a:solidFill>
              </a:rPr>
              <a:t>Input Validation &amp; SQL Injection Prevention.</a:t>
            </a:r>
          </a:p>
          <a:p>
            <a:pPr>
              <a:buNone/>
            </a:pPr>
            <a:r>
              <a:rPr lang="en-US" sz="2400" b="1" dirty="0">
                <a:solidFill>
                  <a:schemeClr val="tx1"/>
                </a:solidFill>
              </a:rPr>
              <a:t>4.Secure Payment Transactions</a:t>
            </a:r>
          </a:p>
          <a:p>
            <a:pPr marL="342900" indent="-342900">
              <a:buFont typeface="Arial" panose="020B0604020202020204" pitchFamily="34" charset="0"/>
              <a:buChar char="•"/>
            </a:pPr>
            <a:r>
              <a:rPr lang="en-US" sz="2400" dirty="0">
                <a:solidFill>
                  <a:schemeClr val="tx1"/>
                </a:solidFill>
              </a:rPr>
              <a:t>Integration with Secure Payment Gateways</a:t>
            </a:r>
          </a:p>
          <a:p>
            <a:pPr marL="342900" indent="-342900">
              <a:buFont typeface="Arial" panose="020B0604020202020204" pitchFamily="34" charset="0"/>
              <a:buChar char="•"/>
            </a:pPr>
            <a:r>
              <a:rPr lang="en-US" sz="2400" dirty="0">
                <a:solidFill>
                  <a:schemeClr val="tx1"/>
                </a:solidFill>
              </a:rPr>
              <a:t>Fraud Prevention Mechanisms</a:t>
            </a:r>
          </a:p>
          <a:p>
            <a:pPr>
              <a:buNone/>
            </a:pPr>
            <a:r>
              <a:rPr lang="en-US" sz="2800" b="1" dirty="0">
                <a:solidFill>
                  <a:schemeClr val="tx1"/>
                </a:solidFill>
              </a:rPr>
              <a:t>5. Server &amp; Network Security</a:t>
            </a:r>
          </a:p>
          <a:p>
            <a:pPr marL="342900" indent="-342900">
              <a:buFont typeface="Arial" panose="020B0604020202020204" pitchFamily="34" charset="0"/>
              <a:buChar char="•"/>
            </a:pPr>
            <a:r>
              <a:rPr lang="en-US" sz="2400" dirty="0">
                <a:solidFill>
                  <a:schemeClr val="tx1"/>
                </a:solidFill>
              </a:rPr>
              <a:t> HTTPS with SSL/TLS Encryption</a:t>
            </a:r>
          </a:p>
          <a:p>
            <a:pPr marL="342900" indent="-342900">
              <a:buFont typeface="Arial" panose="020B0604020202020204" pitchFamily="34" charset="0"/>
              <a:buChar char="•"/>
            </a:pPr>
            <a:r>
              <a:rPr lang="en-US" sz="2400" dirty="0">
                <a:solidFill>
                  <a:schemeClr val="tx1"/>
                </a:solidFill>
              </a:rPr>
              <a:t>DDoS Protection &amp; Firewalls</a:t>
            </a:r>
          </a:p>
          <a:p>
            <a:pPr marL="342900" indent="-342900">
              <a:buFont typeface="Arial" panose="020B0604020202020204" pitchFamily="34" charset="0"/>
              <a:buChar char="•"/>
            </a:pPr>
            <a:r>
              <a:rPr lang="en-US" sz="2400" dirty="0">
                <a:solidFill>
                  <a:schemeClr val="tx1"/>
                </a:solidFill>
              </a:rPr>
              <a:t> Regular Security Updates &amp; Monitoring </a:t>
            </a:r>
          </a:p>
          <a:p>
            <a:pPr marL="342900" indent="-342900">
              <a:buFont typeface="Arial" panose="020B0604020202020204" pitchFamily="34" charset="0"/>
              <a:buChar char="•"/>
            </a:pPr>
            <a:endParaRPr lang="en-US" sz="2400" dirty="0"/>
          </a:p>
          <a:p>
            <a:endParaRPr lang="en-US" dirty="0"/>
          </a:p>
        </p:txBody>
      </p:sp>
    </p:spTree>
    <p:extLst>
      <p:ext uri="{BB962C8B-B14F-4D97-AF65-F5344CB8AC3E}">
        <p14:creationId xmlns:p14="http://schemas.microsoft.com/office/powerpoint/2010/main" val="1205517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765974" y="692943"/>
            <a:ext cx="7631709" cy="1091627"/>
          </a:xfrm>
        </p:spPr>
        <p:txBody>
          <a:bodyPr/>
          <a:lstStyle/>
          <a:p>
            <a:r>
              <a:rPr lang="en-US" dirty="0"/>
              <a:t>Future Enhancements</a:t>
            </a: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765974" y="1840133"/>
            <a:ext cx="9639300" cy="4143375"/>
          </a:xfrm>
        </p:spPr>
        <p:txBody>
          <a:bodyPr>
            <a:normAutofit/>
          </a:bodyPr>
          <a:lstStyle/>
          <a:p>
            <a:pPr>
              <a:buNone/>
            </a:pPr>
            <a:r>
              <a:rPr lang="en-US" sz="2400" b="1" dirty="0">
                <a:solidFill>
                  <a:schemeClr val="tx1"/>
                </a:solidFill>
              </a:rPr>
              <a:t>🔹 User Experience &amp; Interface Enhancements</a:t>
            </a:r>
          </a:p>
          <a:p>
            <a:pPr marL="342900" indent="-342900">
              <a:buFont typeface="Arial" panose="020B0604020202020204" pitchFamily="34" charset="0"/>
              <a:buChar char="•"/>
            </a:pPr>
            <a:r>
              <a:rPr lang="en-US" sz="2000" b="1" dirty="0">
                <a:solidFill>
                  <a:schemeClr val="tx1"/>
                </a:solidFill>
              </a:rPr>
              <a:t> </a:t>
            </a:r>
            <a:r>
              <a:rPr lang="en-US" sz="2000" dirty="0">
                <a:solidFill>
                  <a:schemeClr val="tx1"/>
                </a:solidFill>
              </a:rPr>
              <a:t>Mobile Application Development </a:t>
            </a:r>
          </a:p>
          <a:p>
            <a:pPr marL="342900" indent="-342900">
              <a:buFont typeface="Arial" panose="020B0604020202020204" pitchFamily="34" charset="0"/>
              <a:buChar char="•"/>
            </a:pPr>
            <a:r>
              <a:rPr lang="en-US" sz="2000" dirty="0">
                <a:solidFill>
                  <a:schemeClr val="tx1"/>
                </a:solidFill>
              </a:rPr>
              <a:t> AI-Powered Product Recommendations</a:t>
            </a:r>
          </a:p>
          <a:p>
            <a:pPr marL="342900" indent="-342900">
              <a:buFont typeface="Arial" panose="020B0604020202020204" pitchFamily="34" charset="0"/>
              <a:buChar char="•"/>
            </a:pPr>
            <a:r>
              <a:rPr lang="en-US" sz="2000" dirty="0">
                <a:solidFill>
                  <a:schemeClr val="tx1"/>
                </a:solidFill>
              </a:rPr>
              <a:t>Augmented Reality (AR) Previews</a:t>
            </a:r>
          </a:p>
          <a:p>
            <a:pPr marL="342900" indent="-342900">
              <a:buFont typeface="Arial" panose="020B0604020202020204" pitchFamily="34" charset="0"/>
              <a:buChar char="•"/>
            </a:pPr>
            <a:r>
              <a:rPr lang="en-US" sz="2000" dirty="0">
                <a:solidFill>
                  <a:schemeClr val="tx1"/>
                </a:solidFill>
              </a:rPr>
              <a:t>Multi-Language &amp; Currency Support</a:t>
            </a:r>
          </a:p>
          <a:p>
            <a:pPr marL="0" indent="0">
              <a:buNone/>
            </a:pPr>
            <a:r>
              <a:rPr lang="en-US" sz="2400" dirty="0">
                <a:solidFill>
                  <a:schemeClr val="tx1"/>
                </a:solidFill>
              </a:rPr>
              <a:t>🔹 Marketplace &amp; Seller Features</a:t>
            </a:r>
          </a:p>
          <a:p>
            <a:pPr marL="0" indent="0">
              <a:buNone/>
            </a:pPr>
            <a:r>
              <a:rPr lang="en-US" sz="2400" dirty="0">
                <a:solidFill>
                  <a:schemeClr val="tx1"/>
                </a:solidFill>
              </a:rPr>
              <a:t>🔹 Security &amp; Performance Upgrades</a:t>
            </a:r>
          </a:p>
          <a:p>
            <a:pPr marL="0" indent="0">
              <a:buNone/>
            </a:pPr>
            <a:r>
              <a:rPr lang="en-US" sz="2400" dirty="0">
                <a:solidFill>
                  <a:schemeClr val="tx1"/>
                </a:solidFill>
              </a:rPr>
              <a:t>🔹 Community &amp; Engagement Features</a:t>
            </a:r>
            <a:endParaRPr lang="en-US" sz="2400" b="1" dirty="0">
              <a:solidFill>
                <a:schemeClr val="tx1"/>
              </a:solidFill>
            </a:endParaRP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31</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304800" y="-17420"/>
            <a:ext cx="7843837" cy="1012782"/>
          </a:xfrm>
        </p:spPr>
        <p:txBody>
          <a:bodyPr/>
          <a:lstStyle/>
          <a:p>
            <a:r>
              <a:rPr lang="en-US" dirty="0"/>
              <a:t>challenges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431800" y="995362"/>
            <a:ext cx="8801100" cy="5532437"/>
          </a:xfrm>
        </p:spPr>
        <p:txBody>
          <a:bodyPr>
            <a:normAutofit/>
          </a:bodyPr>
          <a:lstStyle/>
          <a:p>
            <a:pPr>
              <a:buNone/>
            </a:pPr>
            <a:r>
              <a:rPr lang="en-US" b="1" dirty="0">
                <a:solidFill>
                  <a:schemeClr val="tx1"/>
                </a:solidFill>
              </a:rPr>
              <a:t>🔹 Technical Challenges</a:t>
            </a:r>
          </a:p>
          <a:p>
            <a:pPr>
              <a:buNone/>
            </a:pPr>
            <a:r>
              <a:rPr lang="en-US" dirty="0">
                <a:solidFill>
                  <a:schemeClr val="tx1"/>
                </a:solidFill>
              </a:rPr>
              <a:t>Scalability &amp; Performance Optimization</a:t>
            </a:r>
            <a:br>
              <a:rPr lang="en-US" dirty="0">
                <a:solidFill>
                  <a:schemeClr val="tx1"/>
                </a:solidFill>
              </a:rPr>
            </a:br>
            <a:r>
              <a:rPr lang="en-US" dirty="0">
                <a:solidFill>
                  <a:schemeClr val="tx1"/>
                </a:solidFill>
              </a:rPr>
              <a:t>Database Management &amp; Optimization (MySQL)</a:t>
            </a:r>
            <a:br>
              <a:rPr lang="en-US" dirty="0">
                <a:solidFill>
                  <a:schemeClr val="tx1"/>
                </a:solidFill>
              </a:rPr>
            </a:br>
            <a:r>
              <a:rPr lang="en-US" dirty="0">
                <a:solidFill>
                  <a:schemeClr val="tx1"/>
                </a:solidFill>
              </a:rPr>
              <a:t>Security Threats &amp; Cyber Risks (SQL Injection, DDoS, Unauthorized Access)</a:t>
            </a:r>
            <a:br>
              <a:rPr lang="en-US" dirty="0">
                <a:solidFill>
                  <a:schemeClr val="tx1"/>
                </a:solidFill>
              </a:rPr>
            </a:br>
            <a:r>
              <a:rPr lang="en-US" dirty="0">
                <a:solidFill>
                  <a:schemeClr val="tx1"/>
                </a:solidFill>
              </a:rPr>
              <a:t>Seamless Payment Integration</a:t>
            </a:r>
            <a:br>
              <a:rPr lang="en-US" dirty="0">
                <a:solidFill>
                  <a:schemeClr val="tx1"/>
                </a:solidFill>
              </a:rPr>
            </a:br>
            <a:r>
              <a:rPr lang="en-US" dirty="0">
                <a:solidFill>
                  <a:schemeClr val="tx1"/>
                </a:solidFill>
              </a:rPr>
              <a:t> Cross-Browser &amp; Mobile Compatibility</a:t>
            </a:r>
          </a:p>
          <a:p>
            <a:pPr>
              <a:buNone/>
            </a:pPr>
            <a:endParaRPr lang="en-US" dirty="0">
              <a:solidFill>
                <a:schemeClr val="tx1"/>
              </a:solidFill>
            </a:endParaRPr>
          </a:p>
          <a:p>
            <a:pPr>
              <a:buNone/>
            </a:pPr>
            <a:r>
              <a:rPr lang="en-US" b="1" dirty="0">
                <a:solidFill>
                  <a:schemeClr val="tx1"/>
                </a:solidFill>
              </a:rPr>
              <a:t>🔹 Business &amp; Market Challenges</a:t>
            </a:r>
          </a:p>
          <a:p>
            <a:pPr>
              <a:buNone/>
            </a:pPr>
            <a:r>
              <a:rPr lang="en-US" dirty="0">
                <a:solidFill>
                  <a:schemeClr val="tx1"/>
                </a:solidFill>
              </a:rPr>
              <a:t>Attracting &amp; Retaining Sellers &amp; Buyers</a:t>
            </a:r>
            <a:br>
              <a:rPr lang="en-US" dirty="0">
                <a:solidFill>
                  <a:schemeClr val="tx1"/>
                </a:solidFill>
              </a:rPr>
            </a:br>
            <a:r>
              <a:rPr lang="en-US" dirty="0">
                <a:solidFill>
                  <a:schemeClr val="tx1"/>
                </a:solidFill>
              </a:rPr>
              <a:t> Pricing &amp; Commission Structure</a:t>
            </a:r>
            <a:br>
              <a:rPr lang="en-US" dirty="0">
                <a:solidFill>
                  <a:schemeClr val="tx1"/>
                </a:solidFill>
              </a:rPr>
            </a:br>
            <a:r>
              <a:rPr lang="en-US" dirty="0">
                <a:solidFill>
                  <a:schemeClr val="tx1"/>
                </a:solidFill>
              </a:rPr>
              <a:t> Logistics &amp; Shipping Management</a:t>
            </a:r>
            <a:br>
              <a:rPr lang="en-US" dirty="0">
                <a:solidFill>
                  <a:schemeClr val="tx1"/>
                </a:solidFill>
              </a:rPr>
            </a:br>
            <a:r>
              <a:rPr lang="en-US" dirty="0">
                <a:solidFill>
                  <a:schemeClr val="tx1"/>
                </a:solidFill>
              </a:rPr>
              <a:t> Customer Trust &amp; Quality Assurance</a:t>
            </a:r>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32</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B1E38-2E7B-6D1A-6A04-07117D460874}"/>
              </a:ext>
            </a:extLst>
          </p:cNvPr>
          <p:cNvSpPr>
            <a:spLocks noGrp="1"/>
          </p:cNvSpPr>
          <p:nvPr>
            <p:ph idx="13"/>
          </p:nvPr>
        </p:nvSpPr>
        <p:spPr>
          <a:xfrm>
            <a:off x="431800" y="177801"/>
            <a:ext cx="10147300" cy="5875808"/>
          </a:xfrm>
        </p:spPr>
        <p:txBody>
          <a:bodyPr/>
          <a:lstStyle/>
          <a:p>
            <a:pPr>
              <a:buNone/>
            </a:pPr>
            <a:r>
              <a:rPr lang="en-US" b="1" dirty="0">
                <a:solidFill>
                  <a:schemeClr val="tx1"/>
                </a:solidFill>
              </a:rPr>
              <a:t>🔹 Community &amp; Engagement Challenges</a:t>
            </a:r>
          </a:p>
          <a:p>
            <a:pPr>
              <a:buNone/>
            </a:pPr>
            <a:endParaRPr lang="en-US" b="1" dirty="0">
              <a:solidFill>
                <a:schemeClr val="tx1"/>
              </a:solidFill>
            </a:endParaRPr>
          </a:p>
          <a:p>
            <a:pPr marL="342900" indent="-342900">
              <a:buFont typeface="Arial" panose="020B0604020202020204" pitchFamily="34" charset="0"/>
              <a:buChar char="•"/>
            </a:pPr>
            <a:r>
              <a:rPr lang="en-US" dirty="0">
                <a:solidFill>
                  <a:schemeClr val="tx1"/>
                </a:solidFill>
              </a:rPr>
              <a:t>Building an Active Creative Community</a:t>
            </a:r>
          </a:p>
          <a:p>
            <a:pPr marL="342900" indent="-342900">
              <a:buFont typeface="Arial" panose="020B0604020202020204" pitchFamily="34" charset="0"/>
              <a:buChar char="•"/>
            </a:pPr>
            <a:r>
              <a:rPr lang="en-US" dirty="0">
                <a:solidFill>
                  <a:schemeClr val="tx1"/>
                </a:solidFill>
              </a:rPr>
              <a:t> Handling Customer Support &amp; Disputes</a:t>
            </a:r>
          </a:p>
          <a:p>
            <a:pPr marL="342900" indent="-342900">
              <a:buFont typeface="Arial" panose="020B0604020202020204" pitchFamily="34" charset="0"/>
              <a:buChar char="•"/>
            </a:pPr>
            <a:r>
              <a:rPr lang="en-US" dirty="0">
                <a:solidFill>
                  <a:schemeClr val="tx1"/>
                </a:solidFill>
              </a:rPr>
              <a:t>Educating Users on Sustainable Crafting</a:t>
            </a:r>
          </a:p>
          <a:p>
            <a:pPr marL="342900" indent="-342900">
              <a:buFont typeface="Arial" panose="020B0604020202020204" pitchFamily="34" charset="0"/>
              <a:buChar char="•"/>
            </a:pPr>
            <a:endParaRPr lang="en-US" dirty="0">
              <a:solidFill>
                <a:schemeClr val="tx1"/>
              </a:solidFill>
            </a:endParaRPr>
          </a:p>
          <a:p>
            <a:pPr>
              <a:buNone/>
            </a:pPr>
            <a:r>
              <a:rPr lang="en-US" b="1" dirty="0">
                <a:solidFill>
                  <a:schemeClr val="tx1"/>
                </a:solidFill>
              </a:rPr>
              <a:t>🔹 Future Growth &amp; Innovation Challenges</a:t>
            </a:r>
          </a:p>
          <a:p>
            <a:pPr>
              <a:buNone/>
            </a:pPr>
            <a:endParaRPr lang="en-US" b="1" dirty="0">
              <a:solidFill>
                <a:schemeClr val="tx1"/>
              </a:solidFill>
            </a:endParaRPr>
          </a:p>
          <a:p>
            <a:pPr marL="342900" indent="-342900">
              <a:buFont typeface="Arial" panose="020B0604020202020204" pitchFamily="34" charset="0"/>
              <a:buChar char="•"/>
            </a:pPr>
            <a:r>
              <a:rPr lang="en-US" dirty="0">
                <a:solidFill>
                  <a:schemeClr val="tx1"/>
                </a:solidFill>
              </a:rPr>
              <a:t> Adopting New Technologies (AI, AR/VR Blockchain)</a:t>
            </a:r>
          </a:p>
          <a:p>
            <a:pPr marL="342900" indent="-342900">
              <a:buFont typeface="Arial" panose="020B0604020202020204" pitchFamily="34" charset="0"/>
              <a:buChar char="•"/>
            </a:pPr>
            <a:r>
              <a:rPr lang="en-US" dirty="0">
                <a:solidFill>
                  <a:schemeClr val="tx1"/>
                </a:solidFill>
              </a:rPr>
              <a:t>Expanding to Global Markets (Multi-Currency, Localization, Shipping)</a:t>
            </a:r>
          </a:p>
          <a:p>
            <a:pPr marL="342900" indent="-342900">
              <a:buFont typeface="Arial" panose="020B0604020202020204" pitchFamily="34" charset="0"/>
              <a:buChar char="•"/>
            </a:pPr>
            <a:r>
              <a:rPr lang="en-US" dirty="0">
                <a:solidFill>
                  <a:schemeClr val="tx1"/>
                </a:solidFill>
              </a:rPr>
              <a:t>Maintaining a Competitive Edge</a:t>
            </a:r>
          </a:p>
          <a:p>
            <a:endParaRPr lang="en-US" dirty="0"/>
          </a:p>
        </p:txBody>
      </p:sp>
      <p:sp>
        <p:nvSpPr>
          <p:cNvPr id="5" name="Slide Number Placeholder 4">
            <a:extLst>
              <a:ext uri="{FF2B5EF4-FFF2-40B4-BE49-F238E27FC236}">
                <a16:creationId xmlns:a16="http://schemas.microsoft.com/office/drawing/2014/main" id="{C1953480-6205-3992-AB0D-458F993B32D9}"/>
              </a:ext>
            </a:extLst>
          </p:cNvPr>
          <p:cNvSpPr>
            <a:spLocks noGrp="1"/>
          </p:cNvSpPr>
          <p:nvPr>
            <p:ph type="sldNum" sz="quarter" idx="10"/>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1667027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46589" y="105382"/>
            <a:ext cx="9879437" cy="980844"/>
          </a:xfrm>
        </p:spPr>
        <p:txBody>
          <a:bodyPr/>
          <a:lstStyle/>
          <a:p>
            <a:r>
              <a:rPr lang="en-US" dirty="0"/>
              <a:t>User roles</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34</a:t>
            </a:fld>
            <a:endParaRPr lang="en-US" dirty="0"/>
          </a:p>
        </p:txBody>
      </p:sp>
      <p:sp>
        <p:nvSpPr>
          <p:cNvPr id="7" name="Content Placeholder 6">
            <a:extLst>
              <a:ext uri="{FF2B5EF4-FFF2-40B4-BE49-F238E27FC236}">
                <a16:creationId xmlns:a16="http://schemas.microsoft.com/office/drawing/2014/main" id="{6DE5CBBF-3016-2F78-44A9-3ECF13CA12C7}"/>
              </a:ext>
            </a:extLst>
          </p:cNvPr>
          <p:cNvSpPr>
            <a:spLocks noGrp="1"/>
          </p:cNvSpPr>
          <p:nvPr>
            <p:ph sz="half" idx="1"/>
          </p:nvPr>
        </p:nvSpPr>
        <p:spPr>
          <a:xfrm>
            <a:off x="1546589" y="1568091"/>
            <a:ext cx="10289811" cy="4832710"/>
          </a:xfrm>
        </p:spPr>
        <p:txBody>
          <a:bodyPr>
            <a:normAutofit/>
          </a:bodyPr>
          <a:lstStyle/>
          <a:p>
            <a:pPr>
              <a:buNone/>
            </a:pPr>
            <a:r>
              <a:rPr lang="en-US" sz="2400" b="1" dirty="0">
                <a:solidFill>
                  <a:schemeClr val="tx1"/>
                </a:solidFill>
              </a:rPr>
              <a:t>🔹 1. Admin (Platform Manager)</a:t>
            </a:r>
          </a:p>
          <a:p>
            <a:r>
              <a:rPr lang="en-US" sz="2000" dirty="0">
                <a:solidFill>
                  <a:schemeClr val="tx1"/>
                </a:solidFill>
              </a:rPr>
              <a:t>Manages users, sellers, and product listings.</a:t>
            </a:r>
          </a:p>
          <a:p>
            <a:r>
              <a:rPr lang="en-US" sz="2000" dirty="0">
                <a:solidFill>
                  <a:schemeClr val="tx1"/>
                </a:solidFill>
              </a:rPr>
              <a:t> Monitors transactions and handles disputes.</a:t>
            </a:r>
          </a:p>
          <a:p>
            <a:r>
              <a:rPr lang="en-US" sz="2000" dirty="0">
                <a:solidFill>
                  <a:schemeClr val="tx1"/>
                </a:solidFill>
              </a:rPr>
              <a:t> Approves or removes products and content.</a:t>
            </a:r>
          </a:p>
          <a:p>
            <a:r>
              <a:rPr lang="en-US" sz="2000" dirty="0">
                <a:solidFill>
                  <a:schemeClr val="tx1"/>
                </a:solidFill>
              </a:rPr>
              <a:t> Implements security policies and platform updates.</a:t>
            </a:r>
          </a:p>
          <a:p>
            <a:pPr marL="0" indent="0">
              <a:buNone/>
            </a:pPr>
            <a:endParaRPr lang="en-US" sz="2000" dirty="0">
              <a:solidFill>
                <a:schemeClr val="tx1"/>
              </a:solidFill>
            </a:endParaRPr>
          </a:p>
          <a:p>
            <a:pPr>
              <a:buNone/>
            </a:pPr>
            <a:r>
              <a:rPr lang="en-US" sz="2400" b="1" dirty="0">
                <a:solidFill>
                  <a:schemeClr val="tx1"/>
                </a:solidFill>
              </a:rPr>
              <a:t>🔹 2. Customer (Buyer/User)</a:t>
            </a:r>
          </a:p>
          <a:p>
            <a:r>
              <a:rPr lang="en-US" sz="2000" dirty="0">
                <a:solidFill>
                  <a:schemeClr val="tx1"/>
                </a:solidFill>
              </a:rPr>
              <a:t>Browses and purchases handmade products.</a:t>
            </a:r>
          </a:p>
          <a:p>
            <a:r>
              <a:rPr lang="en-US" sz="2000" dirty="0">
                <a:solidFill>
                  <a:schemeClr val="tx1"/>
                </a:solidFill>
              </a:rPr>
              <a:t> Leaves reviews and ratings for sellers.</a:t>
            </a:r>
          </a:p>
          <a:p>
            <a:r>
              <a:rPr lang="en-US" sz="2000" dirty="0">
                <a:solidFill>
                  <a:schemeClr val="tx1"/>
                </a:solidFill>
              </a:rPr>
              <a:t>Tracks orders and manages refunds/returns.</a:t>
            </a:r>
          </a:p>
          <a:p>
            <a:r>
              <a:rPr lang="en-US" sz="2000" dirty="0">
                <a:solidFill>
                  <a:schemeClr val="tx1"/>
                </a:solidFill>
              </a:rPr>
              <a:t> Engages with the community (forums, discussions).</a:t>
            </a:r>
          </a:p>
          <a:p>
            <a:endParaRPr lang="en-US" dirty="0"/>
          </a:p>
        </p:txBody>
      </p:sp>
    </p:spTree>
    <p:extLst>
      <p:ext uri="{BB962C8B-B14F-4D97-AF65-F5344CB8AC3E}">
        <p14:creationId xmlns:p14="http://schemas.microsoft.com/office/powerpoint/2010/main" val="396999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t>conclusion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35</a:t>
            </a:fld>
            <a:endParaRPr lang="en-US" dirty="0"/>
          </a:p>
        </p:txBody>
      </p:sp>
      <p:sp>
        <p:nvSpPr>
          <p:cNvPr id="6" name="Content Placeholder 5">
            <a:extLst>
              <a:ext uri="{FF2B5EF4-FFF2-40B4-BE49-F238E27FC236}">
                <a16:creationId xmlns:a16="http://schemas.microsoft.com/office/drawing/2014/main" id="{A260D88A-70CA-59A5-9342-95F09BC646A4}"/>
              </a:ext>
            </a:extLst>
          </p:cNvPr>
          <p:cNvSpPr>
            <a:spLocks noGrp="1"/>
          </p:cNvSpPr>
          <p:nvPr>
            <p:ph sz="quarter" idx="4"/>
          </p:nvPr>
        </p:nvSpPr>
        <p:spPr/>
        <p:txBody>
          <a:bodyPr/>
          <a:lstStyle/>
          <a:p>
            <a:pPr>
              <a:buNone/>
            </a:pPr>
            <a:r>
              <a:rPr lang="en-US" dirty="0">
                <a:solidFill>
                  <a:schemeClr val="tx1"/>
                </a:solidFill>
              </a:rPr>
              <a:t>Craft Verse is a dynamic platform that bridges the gap between </a:t>
            </a:r>
            <a:r>
              <a:rPr lang="en-US" b="1" dirty="0">
                <a:solidFill>
                  <a:schemeClr val="tx1"/>
                </a:solidFill>
              </a:rPr>
              <a:t>traditional craftsmanship and modern e-commerce</a:t>
            </a:r>
            <a:r>
              <a:rPr lang="en-US" dirty="0">
                <a:solidFill>
                  <a:schemeClr val="tx1"/>
                </a:solidFill>
              </a:rPr>
              <a:t>, empowering artisans to showcase and sell their handmade creations. By fostering a </a:t>
            </a:r>
            <a:r>
              <a:rPr lang="en-US" b="1" dirty="0">
                <a:solidFill>
                  <a:schemeClr val="tx1"/>
                </a:solidFill>
              </a:rPr>
              <a:t>creative community</a:t>
            </a:r>
            <a:r>
              <a:rPr lang="en-US" dirty="0">
                <a:solidFill>
                  <a:schemeClr val="tx1"/>
                </a:solidFill>
              </a:rPr>
              <a:t>, offering </a:t>
            </a:r>
            <a:r>
              <a:rPr lang="en-US" b="1" dirty="0">
                <a:solidFill>
                  <a:schemeClr val="tx1"/>
                </a:solidFill>
              </a:rPr>
              <a:t>customization features</a:t>
            </a:r>
            <a:r>
              <a:rPr lang="en-US" dirty="0">
                <a:solidFill>
                  <a:schemeClr val="tx1"/>
                </a:solidFill>
              </a:rPr>
              <a:t>, and ensuring a </a:t>
            </a:r>
            <a:r>
              <a:rPr lang="en-US" b="1" dirty="0">
                <a:solidFill>
                  <a:schemeClr val="tx1"/>
                </a:solidFill>
              </a:rPr>
              <a:t>secure shopping experience</a:t>
            </a:r>
            <a:r>
              <a:rPr lang="en-US" dirty="0">
                <a:solidFill>
                  <a:schemeClr val="tx1"/>
                </a:solidFill>
              </a:rPr>
              <a:t>, Craft Verse enhances both artisan visibility and customer satisfaction.</a:t>
            </a:r>
          </a:p>
          <a:p>
            <a:r>
              <a:rPr lang="en-US" dirty="0">
                <a:solidFill>
                  <a:schemeClr val="tx1"/>
                </a:solidFill>
              </a:rPr>
              <a:t>With a focus on </a:t>
            </a:r>
            <a:r>
              <a:rPr lang="en-US" b="1" dirty="0">
                <a:solidFill>
                  <a:schemeClr val="tx1"/>
                </a:solidFill>
              </a:rPr>
              <a:t>authenticity, innovation, and sustainability</a:t>
            </a:r>
            <a:r>
              <a:rPr lang="en-US" dirty="0">
                <a:solidFill>
                  <a:schemeClr val="tx1"/>
                </a:solidFill>
              </a:rPr>
              <a:t>, the platform not only supports independent creators but also brings unique, high-quality handmade products to a global audience. As the demand for </a:t>
            </a:r>
            <a:r>
              <a:rPr lang="en-US" b="1" dirty="0">
                <a:solidFill>
                  <a:schemeClr val="tx1"/>
                </a:solidFill>
              </a:rPr>
              <a:t>customized and handcrafted</a:t>
            </a:r>
            <a:r>
              <a:rPr lang="en-US" dirty="0">
                <a:solidFill>
                  <a:schemeClr val="tx1"/>
                </a:solidFill>
              </a:rPr>
              <a:t> goods continues to rise, Craft Verse remains committed to evolving and expanding, making craftsmanship more accessible, valued, and celebrated in the digital age.</a:t>
            </a:r>
          </a:p>
          <a:p>
            <a:r>
              <a:rPr lang="en-US" dirty="0">
                <a:solidFill>
                  <a:schemeClr val="tx1"/>
                </a:solidFill>
              </a:rPr>
              <a:t>Customization in the craft industry is revolutionizing how customers interact with handmade products. </a:t>
            </a:r>
            <a:r>
              <a:rPr lang="en-US" b="1" dirty="0">
                <a:solidFill>
                  <a:schemeClr val="tx1"/>
                </a:solidFill>
              </a:rPr>
              <a:t>Craft Verse</a:t>
            </a:r>
            <a:r>
              <a:rPr lang="en-US" dirty="0">
                <a:solidFill>
                  <a:schemeClr val="tx1"/>
                </a:solidFill>
              </a:rPr>
              <a:t> embraces this trend by providing a platform where artisans can offer </a:t>
            </a:r>
            <a:r>
              <a:rPr lang="en-US" b="1" dirty="0">
                <a:solidFill>
                  <a:schemeClr val="tx1"/>
                </a:solidFill>
              </a:rPr>
              <a:t>personalized, made-to-order creations</a:t>
            </a:r>
            <a:r>
              <a:rPr lang="en-US" dirty="0">
                <a:solidFill>
                  <a:schemeClr val="tx1"/>
                </a:solidFill>
              </a:rPr>
              <a:t> that reflect individual tastes and preferences.</a:t>
            </a:r>
          </a:p>
        </p:txBody>
      </p:sp>
    </p:spTree>
    <p:extLst>
      <p:ext uri="{BB962C8B-B14F-4D97-AF65-F5344CB8AC3E}">
        <p14:creationId xmlns:p14="http://schemas.microsoft.com/office/powerpoint/2010/main" val="168621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18DE-9563-0D38-50E5-6BC82741358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D2CB63B-51A9-46D8-4867-4CAE9EFF36F7}"/>
              </a:ext>
            </a:extLst>
          </p:cNvPr>
          <p:cNvSpPr>
            <a:spLocks noGrp="1"/>
          </p:cNvSpPr>
          <p:nvPr>
            <p:ph sz="quarter" idx="4"/>
          </p:nvPr>
        </p:nvSpPr>
        <p:spPr/>
        <p:txBody>
          <a:bodyPr>
            <a:normAutofit lnSpcReduction="10000"/>
          </a:bodyPr>
          <a:lstStyle/>
          <a:p>
            <a:r>
              <a:rPr lang="en-US" dirty="0"/>
              <a:t>1.	Spring Boot Documentation – Official guide for backend development and REST API implementation.🔗 </a:t>
            </a:r>
            <a:r>
              <a:rPr lang="en-US" dirty="0">
                <a:hlinkClick r:id="rId2"/>
              </a:rPr>
              <a:t>https://spring.io/projects/spring-boot</a:t>
            </a:r>
            <a:endParaRPr lang="en-US" dirty="0"/>
          </a:p>
          <a:p>
            <a:r>
              <a:rPr lang="en-US" dirty="0"/>
              <a:t>2.	Java SE Documentation – Core Java programming reference for backend development.🔗 </a:t>
            </a:r>
            <a:r>
              <a:rPr lang="en-US" dirty="0">
                <a:hlinkClick r:id="rId3"/>
              </a:rPr>
              <a:t>https://docs.oracle.com/javase/</a:t>
            </a:r>
            <a:endParaRPr lang="en-US" dirty="0"/>
          </a:p>
          <a:p>
            <a:r>
              <a:rPr lang="en-US" dirty="0"/>
              <a:t>3.	MySQL Documentation – Database management and structured query language (SQL) reference.🔗 </a:t>
            </a:r>
            <a:r>
              <a:rPr lang="en-US" dirty="0">
                <a:hlinkClick r:id="rId4"/>
              </a:rPr>
              <a:t>https://dev.mysql.com/doc/</a:t>
            </a:r>
            <a:endParaRPr lang="en-US" dirty="0"/>
          </a:p>
          <a:p>
            <a:r>
              <a:rPr lang="en-US" dirty="0"/>
              <a:t>4.	Thymeleaf Documentation – Template engine used for dynamic UI rendering in Spring Boot applications.🔗 https://www.thymeleaf.org/documentation.html       </a:t>
            </a:r>
          </a:p>
          <a:p>
            <a:r>
              <a:rPr lang="en-US" dirty="0"/>
              <a:t>       5.  MDN Web Docs – HTML, CSS, and JavaScript references for frontend development.            🔗 https://developer.mozilla.org/</a:t>
            </a:r>
            <a:r>
              <a:rPr lang="en-US" dirty="0" err="1"/>
              <a:t>en</a:t>
            </a:r>
            <a:r>
              <a:rPr lang="en-US" dirty="0"/>
              <a:t>-US/•  </a:t>
            </a:r>
            <a:r>
              <a:rPr lang="en-US" dirty="0" err="1"/>
              <a:t>GeeksforGeeks</a:t>
            </a:r>
            <a:r>
              <a:rPr lang="en-US" dirty="0"/>
              <a:t> – Guides on Java, Spring Boot, and MySQL integration.🔗 https://www.geeksforgeeks.org/•  GitHub Documentation – Version control and repository management for the Craft Verse project.🔗 https://docs.github.com/en </a:t>
            </a:r>
          </a:p>
          <a:p>
            <a:endParaRPr lang="en-US" dirty="0"/>
          </a:p>
        </p:txBody>
      </p:sp>
      <p:sp>
        <p:nvSpPr>
          <p:cNvPr id="4" name="Slide Number Placeholder 3">
            <a:extLst>
              <a:ext uri="{FF2B5EF4-FFF2-40B4-BE49-F238E27FC236}">
                <a16:creationId xmlns:a16="http://schemas.microsoft.com/office/drawing/2014/main" id="{AE983DAC-C3CD-5B8D-24AB-FFAB753A85AF}"/>
              </a:ext>
            </a:extLst>
          </p:cNvPr>
          <p:cNvSpPr>
            <a:spLocks noGrp="1"/>
          </p:cNvSpPr>
          <p:nvPr>
            <p:ph type="sldNum" sz="quarter" idx="10"/>
          </p:nvPr>
        </p:nvSpPr>
        <p:spPr/>
        <p:txBody>
          <a:bodyPr/>
          <a:lstStyle/>
          <a:p>
            <a:fld id="{48F63A3B-78C7-47BE-AE5E-E10140E04643}" type="slidenum">
              <a:rPr lang="en-US" smtClean="0"/>
              <a:pPr/>
              <a:t>36</a:t>
            </a:fld>
            <a:endParaRPr lang="en-US" dirty="0"/>
          </a:p>
        </p:txBody>
      </p:sp>
    </p:spTree>
    <p:extLst>
      <p:ext uri="{BB962C8B-B14F-4D97-AF65-F5344CB8AC3E}">
        <p14:creationId xmlns:p14="http://schemas.microsoft.com/office/powerpoint/2010/main" val="4147455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you</a:t>
            </a:r>
          </a:p>
        </p:txBody>
      </p:sp>
    </p:spTree>
    <p:extLst>
      <p:ext uri="{BB962C8B-B14F-4D97-AF65-F5344CB8AC3E}">
        <p14:creationId xmlns:p14="http://schemas.microsoft.com/office/powerpoint/2010/main" val="197317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70703" y="1050324"/>
            <a:ext cx="11055324" cy="5115697"/>
          </a:xfrm>
        </p:spPr>
        <p:txBody>
          <a:bodyPr/>
          <a:lstStyle/>
          <a:p>
            <a:pPr marL="571500" indent="-571500">
              <a:buFont typeface="Courier New" panose="02070309020205020404" pitchFamily="49" charset="0"/>
              <a:buChar char="o"/>
            </a:pPr>
            <a:r>
              <a:rPr lang="en-US" dirty="0">
                <a:latin typeface="+mn-lt"/>
              </a:rPr>
              <a:t>INTRODUCTION</a:t>
            </a:r>
            <a:br>
              <a:rPr lang="en-US" dirty="0">
                <a:latin typeface="+mn-lt"/>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Craft Verse is a dynamic online platform dedicated to fostering creativity and craftsmanship.</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It serves as a hub for artisans, DIY enthusiasts, and craft lovers to explore, create, and showcase their unique handmade products. </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By blending traditional artistry with modern digital access, Craft Verse bridges the gap between creators and a global audience.</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b="1" dirty="0">
                <a:solidFill>
                  <a:srgbClr val="1F2C8F"/>
                </a:solidFill>
                <a:latin typeface="Calibri" panose="020F0502020204030204" pitchFamily="34" charset="0"/>
                <a:ea typeface="Calibri" panose="020F0502020204030204" pitchFamily="34" charset="0"/>
                <a:cs typeface="Calibri" panose="020F0502020204030204" pitchFamily="34" charset="0"/>
              </a:rPr>
              <a:t>Purpose &amp; Vision:-</a:t>
            </a:r>
            <a:b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The primary goal of Craft Verse is to provide a space where creators can express their artistic skills, share knowledge, and connect with a community of like-minded individuals. We aim to inspire innovation in the handmade industry by offering resources, tutorials, and a marketplace for creative professionals.</a:t>
            </a:r>
            <a:b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83B27D-188D-BD70-27B8-C94D418DB196}"/>
              </a:ext>
            </a:extLst>
          </p:cNvPr>
          <p:cNvSpPr txBox="1"/>
          <p:nvPr/>
        </p:nvSpPr>
        <p:spPr>
          <a:xfrm>
            <a:off x="823784" y="452207"/>
            <a:ext cx="8317126" cy="6186309"/>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Key Features :-</a:t>
            </a:r>
          </a:p>
          <a:p>
            <a:br>
              <a:rPr lang="en-US" sz="1800" b="1" dirty="0"/>
            </a:br>
            <a:r>
              <a:rPr lang="en-US" sz="1800" dirty="0"/>
              <a:t>🔹 </a:t>
            </a:r>
            <a:r>
              <a:rPr lang="en-US" sz="1800" b="1" dirty="0"/>
              <a:t>Curated Handmade Marketplace</a:t>
            </a:r>
            <a:r>
              <a:rPr lang="en-US" sz="1800" dirty="0"/>
              <a:t> – A platform for artisans to showcase and sell unique handcrafted products, reaching a global audience.</a:t>
            </a:r>
          </a:p>
          <a:p>
            <a:br>
              <a:rPr lang="en-US" sz="1800" dirty="0"/>
            </a:br>
            <a:r>
              <a:rPr lang="en-US" sz="1800" dirty="0"/>
              <a:t>🔹 </a:t>
            </a:r>
            <a:r>
              <a:rPr lang="en-US" sz="1800" b="1" dirty="0"/>
              <a:t>Educational Resources &amp; Tutorials</a:t>
            </a:r>
            <a:r>
              <a:rPr lang="en-US" sz="1800" dirty="0"/>
              <a:t> – Step-by-step guides, video tutorials, and expert tips to help creators refine their skills.</a:t>
            </a:r>
          </a:p>
          <a:p>
            <a:br>
              <a:rPr lang="en-US" sz="1800" dirty="0"/>
            </a:br>
            <a:r>
              <a:rPr lang="en-US" sz="1800" dirty="0"/>
              <a:t>🔹 </a:t>
            </a:r>
            <a:r>
              <a:rPr lang="en-US" sz="1800" b="1" dirty="0"/>
              <a:t>Creative Community Engagement</a:t>
            </a:r>
            <a:r>
              <a:rPr lang="en-US" sz="1800" dirty="0"/>
              <a:t> – A space for artists and craft enthusiasts to connect, collaborate, and share ideas.</a:t>
            </a:r>
          </a:p>
          <a:p>
            <a:br>
              <a:rPr lang="en-US" sz="1800" dirty="0"/>
            </a:br>
            <a:r>
              <a:rPr lang="en-US" sz="1800" dirty="0"/>
              <a:t>🔹 </a:t>
            </a:r>
            <a:r>
              <a:rPr lang="en-US" sz="1800" b="1" dirty="0"/>
              <a:t>Exclusive Craft Challenges &amp; Events</a:t>
            </a:r>
            <a:r>
              <a:rPr lang="en-US" sz="1800" dirty="0"/>
              <a:t> – Competitions, exhibitions, and themed challenges to inspire creativity and innovation.</a:t>
            </a:r>
          </a:p>
          <a:p>
            <a:br>
              <a:rPr lang="en-US" sz="1800" dirty="0"/>
            </a:br>
            <a:r>
              <a:rPr lang="en-US" sz="1800" dirty="0"/>
              <a:t>🔹 </a:t>
            </a:r>
            <a:r>
              <a:rPr lang="en-US" sz="1800" b="1" dirty="0"/>
              <a:t>Sustainable &amp; Ethical Crafting</a:t>
            </a:r>
            <a:r>
              <a:rPr lang="en-US" sz="1800" dirty="0"/>
              <a:t> – Promoting eco-friendly materials and ethical crafting practices for a greener future.</a:t>
            </a:r>
          </a:p>
          <a:p>
            <a:br>
              <a:rPr lang="en-US" sz="1800" dirty="0"/>
            </a:br>
            <a:r>
              <a:rPr lang="en-US" sz="1800" dirty="0"/>
              <a:t>🔹 </a:t>
            </a:r>
            <a:r>
              <a:rPr lang="en-US" sz="1800" b="1" dirty="0"/>
              <a:t>Seamless User Experience</a:t>
            </a:r>
            <a:r>
              <a:rPr lang="en-US" sz="1800" dirty="0"/>
              <a:t> – A user-friendly interface with secure transactions and personalized recommendations.</a:t>
            </a:r>
            <a:br>
              <a:rPr lang="en-US" sz="1800" dirty="0"/>
            </a:br>
            <a:br>
              <a:rPr lang="en-US" sz="3600" dirty="0">
                <a:latin typeface="Calibri" panose="020F0502020204030204" pitchFamily="34" charset="0"/>
                <a:ea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2185396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80766" y="547945"/>
            <a:ext cx="10503243" cy="1018660"/>
          </a:xfrm>
        </p:spPr>
        <p:txBody>
          <a:bodyPr/>
          <a:lstStyle/>
          <a:p>
            <a:r>
              <a:rPr lang="en-US" dirty="0"/>
              <a:t>purpose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580766" y="1680519"/>
            <a:ext cx="10651523" cy="4868562"/>
          </a:xfrm>
        </p:spPr>
        <p:txBody>
          <a:bodyPr>
            <a:normAutofit/>
          </a:bodyPr>
          <a:lstStyle/>
          <a:p>
            <a:pPr>
              <a:buNone/>
            </a:pPr>
            <a:r>
              <a:rPr lang="en-US" dirty="0">
                <a:solidFill>
                  <a:schemeClr val="tx1"/>
                </a:solidFill>
              </a:rPr>
              <a:t>Craft Verse was created with the vision of </a:t>
            </a:r>
            <a:r>
              <a:rPr lang="en-US" b="1" dirty="0">
                <a:solidFill>
                  <a:schemeClr val="tx1"/>
                </a:solidFill>
              </a:rPr>
              <a:t>empowering artisans, creators, and craft enthusiasts</a:t>
            </a:r>
            <a:r>
              <a:rPr lang="en-US" dirty="0">
                <a:solidFill>
                  <a:schemeClr val="tx1"/>
                </a:solidFill>
              </a:rPr>
              <a:t> by providing a dedicated platform to showcase their talent, share knowledge, and engage with a like-minded community.</a:t>
            </a:r>
          </a:p>
          <a:p>
            <a:pPr>
              <a:buNone/>
            </a:pPr>
            <a:endParaRPr lang="en-US" dirty="0">
              <a:solidFill>
                <a:schemeClr val="tx1"/>
              </a:solidFill>
            </a:endParaRPr>
          </a:p>
          <a:p>
            <a:pPr>
              <a:buNone/>
            </a:pPr>
            <a:r>
              <a:rPr lang="en-US" b="1" dirty="0">
                <a:solidFill>
                  <a:schemeClr val="tx1"/>
                </a:solidFill>
              </a:rPr>
              <a:t>🔹 Supporting Artisans &amp; Small Businesses</a:t>
            </a:r>
          </a:p>
          <a:p>
            <a:pPr>
              <a:buNone/>
            </a:pPr>
            <a:br>
              <a:rPr lang="en-US" dirty="0">
                <a:solidFill>
                  <a:schemeClr val="tx1"/>
                </a:solidFill>
              </a:rPr>
            </a:br>
            <a:r>
              <a:rPr lang="en-US" b="1" dirty="0">
                <a:solidFill>
                  <a:schemeClr val="tx1"/>
                </a:solidFill>
              </a:rPr>
              <a:t>🔹 Promoting Creativity &amp; Learning</a:t>
            </a:r>
          </a:p>
          <a:p>
            <a:pPr>
              <a:buNone/>
            </a:pPr>
            <a:br>
              <a:rPr lang="en-US" dirty="0">
                <a:solidFill>
                  <a:schemeClr val="tx1"/>
                </a:solidFill>
              </a:rPr>
            </a:br>
            <a:r>
              <a:rPr lang="en-US" b="1" dirty="0">
                <a:solidFill>
                  <a:schemeClr val="tx1"/>
                </a:solidFill>
              </a:rPr>
              <a:t>🔹 Building a Connected Creative Community</a:t>
            </a:r>
            <a:br>
              <a:rPr lang="en-US" dirty="0">
                <a:solidFill>
                  <a:schemeClr val="tx1"/>
                </a:solidFill>
              </a:rPr>
            </a:br>
            <a:endParaRPr lang="en-US" dirty="0">
              <a:solidFill>
                <a:schemeClr val="tx1"/>
              </a:solidFill>
            </a:endParaRPr>
          </a:p>
          <a:p>
            <a:r>
              <a:rPr lang="en-US" b="1" dirty="0">
                <a:solidFill>
                  <a:schemeClr val="tx1"/>
                </a:solidFill>
              </a:rPr>
              <a:t>🔹 Encouraging Sustainable &amp; Ethical Crafting</a:t>
            </a:r>
            <a:br>
              <a:rPr lang="en-US" dirty="0">
                <a:solidFill>
                  <a:schemeClr val="tx1"/>
                </a:solidFill>
              </a:rPr>
            </a:br>
            <a:endParaRPr lang="en-US" dirty="0"/>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487856" y="0"/>
            <a:ext cx="7870581" cy="790833"/>
          </a:xfrm>
        </p:spPr>
        <p:txBody>
          <a:bodyPr/>
          <a:lstStyle/>
          <a:p>
            <a:r>
              <a:rPr lang="en-US" dirty="0"/>
              <a:t>scope</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487856" y="790833"/>
            <a:ext cx="9584695" cy="5820032"/>
          </a:xfrm>
        </p:spPr>
        <p:txBody>
          <a:bodyPr>
            <a:normAutofit/>
          </a:bodyPr>
          <a:lstStyle/>
          <a:p>
            <a:pPr>
              <a:buNone/>
            </a:pPr>
            <a:endParaRPr lang="en-US" dirty="0"/>
          </a:p>
          <a:p>
            <a:pPr>
              <a:buNone/>
            </a:pPr>
            <a:r>
              <a:rPr lang="en-US" sz="3300" dirty="0">
                <a:solidFill>
                  <a:schemeClr val="tx1"/>
                </a:solidFill>
              </a:rPr>
              <a:t>    Craft Verse has a </a:t>
            </a:r>
            <a:r>
              <a:rPr lang="en-US" sz="3300" b="1" dirty="0">
                <a:solidFill>
                  <a:schemeClr val="tx1"/>
                </a:solidFill>
              </a:rPr>
              <a:t>broad and evolving scope</a:t>
            </a:r>
            <a:r>
              <a:rPr lang="en-US" sz="3300" dirty="0">
                <a:solidFill>
                  <a:schemeClr val="tx1"/>
                </a:solidFill>
              </a:rPr>
              <a:t>, aiming to revolutionize the handmade industry by integrating technology, creativity, and community engagement. Our platform provides opportunities for artisans, craft enthusiasts, and small businesses to thrive in a digital landscape.</a:t>
            </a:r>
            <a:endParaRPr lang="en-US" sz="2300" dirty="0">
              <a:solidFill>
                <a:schemeClr val="tx1"/>
              </a:solidFill>
            </a:endParaRPr>
          </a:p>
          <a:p>
            <a:pPr>
              <a:buNone/>
            </a:pPr>
            <a:r>
              <a:rPr lang="en-US" sz="2300" b="1" dirty="0">
                <a:solidFill>
                  <a:schemeClr val="tx1"/>
                </a:solidFill>
              </a:rPr>
              <a:t>1️⃣ Expanding the Handmade Marketplace</a:t>
            </a:r>
            <a:endParaRPr lang="en-US" sz="2300" dirty="0">
              <a:solidFill>
                <a:schemeClr val="tx1"/>
              </a:solidFill>
            </a:endParaRPr>
          </a:p>
          <a:p>
            <a:pPr>
              <a:buNone/>
            </a:pPr>
            <a:r>
              <a:rPr lang="en-US" sz="2300" b="1" dirty="0">
                <a:solidFill>
                  <a:schemeClr val="tx1"/>
                </a:solidFill>
              </a:rPr>
              <a:t>2️⃣ Enhancing Creative Learning &amp; Skill Development</a:t>
            </a:r>
            <a:endParaRPr lang="en-US" sz="2300" dirty="0">
              <a:solidFill>
                <a:schemeClr val="tx1"/>
              </a:solidFill>
            </a:endParaRPr>
          </a:p>
          <a:p>
            <a:pPr>
              <a:buNone/>
            </a:pPr>
            <a:r>
              <a:rPr lang="en-US" sz="2300" b="1" dirty="0">
                <a:solidFill>
                  <a:schemeClr val="tx1"/>
                </a:solidFill>
              </a:rPr>
              <a:t>3️⃣ Strengthening the Creative Community</a:t>
            </a:r>
            <a:endParaRPr lang="en-US" sz="2300" dirty="0">
              <a:solidFill>
                <a:schemeClr val="tx1"/>
              </a:solidFill>
            </a:endParaRPr>
          </a:p>
          <a:p>
            <a:pPr>
              <a:buNone/>
            </a:pPr>
            <a:r>
              <a:rPr lang="en-US" sz="2300" b="1" dirty="0">
                <a:solidFill>
                  <a:schemeClr val="tx1"/>
                </a:solidFill>
              </a:rPr>
              <a:t>4️⃣ Driving Sustainability in Crafting</a:t>
            </a:r>
            <a:endParaRPr lang="en-US" sz="2300" dirty="0">
              <a:solidFill>
                <a:schemeClr val="tx1"/>
              </a:solidFill>
            </a:endParaRPr>
          </a:p>
          <a:p>
            <a:pPr>
              <a:buNone/>
            </a:pPr>
            <a:r>
              <a:rPr lang="en-US" sz="2300" b="1" dirty="0">
                <a:solidFill>
                  <a:schemeClr val="tx1"/>
                </a:solidFill>
              </a:rPr>
              <a:t>5️⃣ Technological Integration for Growth</a:t>
            </a:r>
            <a:endParaRPr lang="en-US" sz="2300" dirty="0">
              <a:solidFill>
                <a:schemeClr val="tx1"/>
              </a:solidFill>
            </a:endParaRPr>
          </a:p>
          <a:p>
            <a:pPr marL="0" indent="0">
              <a:buNone/>
            </a:pP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731741" y="457200"/>
            <a:ext cx="7562335" cy="753762"/>
          </a:xfrm>
        </p:spPr>
        <p:txBody>
          <a:bodyPr/>
          <a:lstStyle/>
          <a:p>
            <a:r>
              <a:rPr lang="en-US" dirty="0"/>
              <a:t>Tools and technology</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435178" y="1470453"/>
            <a:ext cx="8501449" cy="5288693"/>
          </a:xfrm>
        </p:spPr>
        <p:txBody>
          <a:bodyPr>
            <a:normAutofit/>
          </a:bodyPr>
          <a:lstStyle/>
          <a:p>
            <a:pPr>
              <a:buNone/>
            </a:pPr>
            <a:r>
              <a:rPr lang="en-US" dirty="0"/>
              <a:t>.</a:t>
            </a:r>
            <a:r>
              <a:rPr lang="en-US" b="1" dirty="0">
                <a:solidFill>
                  <a:schemeClr val="tx1"/>
                </a:solidFill>
              </a:rPr>
              <a:t>🔹 Frontend Technologies:</a:t>
            </a:r>
            <a:endParaRPr lang="en-US" dirty="0">
              <a:solidFill>
                <a:schemeClr val="tx1"/>
              </a:solidFill>
            </a:endParaRPr>
          </a:p>
          <a:p>
            <a:pPr>
              <a:buFont typeface="Arial" panose="020B0604020202020204" pitchFamily="34" charset="0"/>
              <a:buChar char="•"/>
            </a:pPr>
            <a:r>
              <a:rPr lang="en-US" b="1" dirty="0">
                <a:solidFill>
                  <a:schemeClr val="tx1"/>
                </a:solidFill>
              </a:rPr>
              <a:t>HTML &amp; CSS</a:t>
            </a:r>
            <a:r>
              <a:rPr lang="en-US" dirty="0">
                <a:solidFill>
                  <a:schemeClr val="tx1"/>
                </a:solidFill>
              </a:rPr>
              <a:t> </a:t>
            </a:r>
          </a:p>
          <a:p>
            <a:pPr>
              <a:buFont typeface="Arial" panose="020B0604020202020204" pitchFamily="34" charset="0"/>
              <a:buChar char="•"/>
            </a:pPr>
            <a:r>
              <a:rPr lang="en-US" b="1" dirty="0">
                <a:solidFill>
                  <a:schemeClr val="tx1"/>
                </a:solidFill>
              </a:rPr>
              <a:t>JavaScript</a:t>
            </a:r>
            <a:r>
              <a:rPr lang="en-US" dirty="0">
                <a:solidFill>
                  <a:schemeClr val="tx1"/>
                </a:solidFill>
              </a:rPr>
              <a:t> </a:t>
            </a:r>
          </a:p>
          <a:p>
            <a:endParaRPr lang="en-US" dirty="0">
              <a:solidFill>
                <a:schemeClr val="tx1"/>
              </a:solidFill>
            </a:endParaRPr>
          </a:p>
          <a:p>
            <a:r>
              <a:rPr lang="en-US" b="1" dirty="0">
                <a:solidFill>
                  <a:schemeClr val="tx1"/>
                </a:solidFill>
              </a:rPr>
              <a:t>🔹 Backend Technologies:</a:t>
            </a:r>
            <a:endParaRPr lang="en-US" dirty="0">
              <a:solidFill>
                <a:schemeClr val="tx1"/>
              </a:solidFill>
            </a:endParaRPr>
          </a:p>
          <a:p>
            <a:pPr>
              <a:buFont typeface="Arial" panose="020B0604020202020204" pitchFamily="34" charset="0"/>
              <a:buChar char="•"/>
            </a:pPr>
            <a:r>
              <a:rPr lang="en-US" b="1" dirty="0">
                <a:solidFill>
                  <a:schemeClr val="tx1"/>
                </a:solidFill>
              </a:rPr>
              <a:t>Spring Boot</a:t>
            </a:r>
            <a:r>
              <a:rPr lang="en-US" dirty="0">
                <a:solidFill>
                  <a:schemeClr val="tx1"/>
                </a:solidFill>
              </a:rPr>
              <a:t>                                                          </a:t>
            </a:r>
          </a:p>
          <a:p>
            <a:pPr>
              <a:buFont typeface="Arial" panose="020B0604020202020204" pitchFamily="34" charset="0"/>
              <a:buChar char="•"/>
            </a:pPr>
            <a:r>
              <a:rPr lang="en-US" b="1" dirty="0">
                <a:solidFill>
                  <a:schemeClr val="tx1"/>
                </a:solidFill>
              </a:rPr>
              <a:t>RESTful APIs</a:t>
            </a:r>
            <a:r>
              <a:rPr lang="en-US" dirty="0">
                <a:solidFill>
                  <a:schemeClr val="tx1"/>
                </a:solidFill>
              </a:rPr>
              <a:t> </a:t>
            </a:r>
          </a:p>
          <a:p>
            <a:pPr>
              <a:buFont typeface="Arial" panose="020B0604020202020204" pitchFamily="34" charset="0"/>
              <a:buChar char="•"/>
            </a:pPr>
            <a:endParaRPr lang="en-US" dirty="0">
              <a:solidFill>
                <a:schemeClr val="tx1"/>
              </a:solidFill>
            </a:endParaRPr>
          </a:p>
          <a:p>
            <a:r>
              <a:rPr lang="en-US" b="1" dirty="0">
                <a:solidFill>
                  <a:schemeClr val="tx1"/>
                </a:solidFill>
              </a:rPr>
              <a:t>🔹 Database Management:</a:t>
            </a:r>
            <a:endParaRPr lang="en-US" dirty="0">
              <a:solidFill>
                <a:schemeClr val="tx1"/>
              </a:solidFill>
            </a:endParaRPr>
          </a:p>
          <a:p>
            <a:pPr>
              <a:buFont typeface="Arial" panose="020B0604020202020204" pitchFamily="34" charset="0"/>
              <a:buChar char="•"/>
            </a:pPr>
            <a:r>
              <a:rPr lang="en-US" b="1" dirty="0">
                <a:solidFill>
                  <a:schemeClr val="tx1"/>
                </a:solidFill>
              </a:rPr>
              <a:t>MySQL</a:t>
            </a:r>
            <a:r>
              <a:rPr lang="en-US" dirty="0">
                <a:solidFill>
                  <a:schemeClr val="tx1"/>
                </a:solidFill>
              </a:rPr>
              <a:t> </a:t>
            </a:r>
          </a:p>
          <a:p>
            <a:pPr>
              <a:buFont typeface="Arial" panose="020B0604020202020204" pitchFamily="34" charset="0"/>
              <a:buChar char="•"/>
            </a:pPr>
            <a:r>
              <a:rPr lang="en-US" b="1" dirty="0">
                <a:solidFill>
                  <a:schemeClr val="tx1"/>
                </a:solidFill>
              </a:rPr>
              <a:t>JPA/Hibernate</a:t>
            </a:r>
            <a:r>
              <a:rPr lang="en-US" dirty="0">
                <a:solidFill>
                  <a:schemeClr val="tx1"/>
                </a:solidFill>
              </a:rPr>
              <a:t> </a:t>
            </a:r>
          </a:p>
          <a:p>
            <a:pPr>
              <a:buFont typeface="Arial" panose="020B0604020202020204" pitchFamily="34" charset="0"/>
              <a:buChar char="•"/>
            </a:pPr>
            <a:endParaRPr lang="en-US" dirty="0">
              <a:solidFill>
                <a:schemeClr val="tx1"/>
              </a:solidFill>
            </a:endParaRPr>
          </a:p>
          <a:p>
            <a:r>
              <a:rPr lang="en-US" b="1" dirty="0">
                <a:solidFill>
                  <a:schemeClr val="tx1"/>
                </a:solidFill>
              </a:rPr>
              <a:t>🔹 Security &amp; Performance:</a:t>
            </a:r>
            <a:endParaRPr lang="en-US" dirty="0">
              <a:solidFill>
                <a:schemeClr val="tx1"/>
              </a:solidFill>
            </a:endParaRPr>
          </a:p>
          <a:p>
            <a:pPr>
              <a:buFont typeface="Arial" panose="020B0604020202020204" pitchFamily="34" charset="0"/>
              <a:buChar char="•"/>
            </a:pPr>
            <a:r>
              <a:rPr lang="en-US" b="1" dirty="0">
                <a:solidFill>
                  <a:schemeClr val="tx1"/>
                </a:solidFill>
              </a:rPr>
              <a:t>Spring Security</a:t>
            </a:r>
            <a:endParaRPr lang="en-US" dirty="0"/>
          </a:p>
        </p:txBody>
      </p:sp>
      <p:pic>
        <p:nvPicPr>
          <p:cNvPr id="6" name="Picture 5">
            <a:extLst>
              <a:ext uri="{FF2B5EF4-FFF2-40B4-BE49-F238E27FC236}">
                <a16:creationId xmlns:a16="http://schemas.microsoft.com/office/drawing/2014/main" id="{DEBA3A3A-6235-EEC7-5CC6-1CA98AD6EBBC}"/>
              </a:ext>
            </a:extLst>
          </p:cNvPr>
          <p:cNvPicPr>
            <a:picLocks noChangeAspect="1"/>
          </p:cNvPicPr>
          <p:nvPr/>
        </p:nvPicPr>
        <p:blipFill>
          <a:blip r:embed="rId3"/>
          <a:stretch>
            <a:fillRect/>
          </a:stretch>
        </p:blipFill>
        <p:spPr>
          <a:xfrm>
            <a:off x="8103973" y="1752727"/>
            <a:ext cx="3832654" cy="3832654"/>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271849" y="457200"/>
            <a:ext cx="8439014" cy="642552"/>
          </a:xfrm>
        </p:spPr>
        <p:txBody>
          <a:bodyPr/>
          <a:lstStyle/>
          <a:p>
            <a:r>
              <a:rPr lang="en-US" dirty="0"/>
              <a:t>E-r Diagram</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pic>
        <p:nvPicPr>
          <p:cNvPr id="10" name="Content Placeholder 9">
            <a:extLst>
              <a:ext uri="{FF2B5EF4-FFF2-40B4-BE49-F238E27FC236}">
                <a16:creationId xmlns:a16="http://schemas.microsoft.com/office/drawing/2014/main" id="{29598A77-CCFE-FD88-2C50-23666A8DF846}"/>
              </a:ext>
            </a:extLst>
          </p:cNvPr>
          <p:cNvPicPr>
            <a:picLocks noGrp="1" noChangeAspect="1"/>
          </p:cNvPicPr>
          <p:nvPr>
            <p:ph sz="half" idx="2"/>
          </p:nvPr>
        </p:nvPicPr>
        <p:blipFill>
          <a:blip r:embed="rId3"/>
          <a:stretch>
            <a:fillRect/>
          </a:stretch>
        </p:blipFill>
        <p:spPr>
          <a:xfrm>
            <a:off x="914400" y="1665703"/>
            <a:ext cx="46038" cy="26157"/>
          </a:xfrm>
        </p:spPr>
      </p:pic>
      <p:pic>
        <p:nvPicPr>
          <p:cNvPr id="12" name="Content Placeholder 11">
            <a:extLst>
              <a:ext uri="{FF2B5EF4-FFF2-40B4-BE49-F238E27FC236}">
                <a16:creationId xmlns:a16="http://schemas.microsoft.com/office/drawing/2014/main" id="{476B2CB2-EC10-45FA-2DFD-7C6E53EDD5F8}"/>
              </a:ext>
            </a:extLst>
          </p:cNvPr>
          <p:cNvPicPr>
            <a:picLocks noGrp="1" noChangeAspect="1"/>
          </p:cNvPicPr>
          <p:nvPr>
            <p:ph sz="quarter" idx="4"/>
          </p:nvPr>
        </p:nvPicPr>
        <p:blipFill>
          <a:blip r:embed="rId3"/>
          <a:stretch>
            <a:fillRect/>
          </a:stretch>
        </p:blipFill>
        <p:spPr>
          <a:xfrm>
            <a:off x="457200" y="1282700"/>
            <a:ext cx="8253663" cy="4710941"/>
          </a:xfrm>
        </p:spPr>
      </p:pic>
    </p:spTree>
    <p:extLst>
      <p:ext uri="{BB962C8B-B14F-4D97-AF65-F5344CB8AC3E}">
        <p14:creationId xmlns:p14="http://schemas.microsoft.com/office/powerpoint/2010/main" val="246859579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{25B5E4ED-BB7C-4822-8902-271458B8B062}tf78438558_win32</Template>
  <TotalTime>548</TotalTime>
  <Words>1551</Words>
  <Application>Microsoft Office PowerPoint</Application>
  <PresentationFormat>Widescreen</PresentationFormat>
  <Paragraphs>195</Paragraphs>
  <Slides>37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Black</vt:lpstr>
      <vt:lpstr>Calibri</vt:lpstr>
      <vt:lpstr>Courier New</vt:lpstr>
      <vt:lpstr>Lucida Calligraphy</vt:lpstr>
      <vt:lpstr>Sabon Next LT</vt:lpstr>
      <vt:lpstr>Wingdings</vt:lpstr>
      <vt:lpstr>Custom</vt:lpstr>
      <vt:lpstr>CRAFT          VERSE </vt:lpstr>
      <vt:lpstr>aBSTRACT</vt:lpstr>
      <vt:lpstr>CONTENT</vt:lpstr>
      <vt:lpstr>INTRODUCTION Craft Verse is a dynamic online platform dedicated to fostering creativity and craftsmanship.   It serves as a hub for artisans, DIY enthusiasts, and craft lovers to explore, create, and showcase their unique handmade products.   By blending traditional artistry with modern digital access, Craft Verse bridges the gap between creators and a global audience.  Purpose &amp; Vision:-  The primary goal of Craft Verse is to provide a space where creators can express their artistic skills, share knowledge, and connect with a community of like-minded individuals. We aim to inspire innovation in the handmade industry by offering resources, tutorials, and a marketplace for creative professionals.      </vt:lpstr>
      <vt:lpstr>PowerPoint Presentation</vt:lpstr>
      <vt:lpstr>purpose</vt:lpstr>
      <vt:lpstr>scope</vt:lpstr>
      <vt:lpstr>Tools and technology</vt:lpstr>
      <vt:lpstr>E-r Diagram</vt:lpstr>
      <vt:lpstr>Class diagram</vt:lpstr>
      <vt:lpstr>Data flow diagram(DFD)</vt:lpstr>
      <vt:lpstr>User table</vt:lpstr>
      <vt:lpstr>Product table</vt:lpstr>
      <vt:lpstr>Category table</vt:lpstr>
      <vt:lpstr>Widget table</vt:lpstr>
      <vt:lpstr>Landing page</vt:lpstr>
      <vt:lpstr>log in page</vt:lpstr>
      <vt:lpstr>Product Listing Page(Plp)</vt:lpstr>
      <vt:lpstr>Product Detail Page (pdp)</vt:lpstr>
      <vt:lpstr>Cart page</vt:lpstr>
      <vt:lpstr>Checkout page</vt:lpstr>
      <vt:lpstr>Admin dashboard</vt:lpstr>
      <vt:lpstr>Product page</vt:lpstr>
      <vt:lpstr>PowerPoint Presentation</vt:lpstr>
      <vt:lpstr>Category page</vt:lpstr>
      <vt:lpstr>Widget page</vt:lpstr>
      <vt:lpstr>Benefits</vt:lpstr>
      <vt:lpstr>PowerPoint Presentation</vt:lpstr>
      <vt:lpstr>Spring Security </vt:lpstr>
      <vt:lpstr>PowerPoint Presentation</vt:lpstr>
      <vt:lpstr>Future Enhancements</vt:lpstr>
      <vt:lpstr>challenges</vt:lpstr>
      <vt:lpstr>PowerPoint Presentation</vt:lpstr>
      <vt:lpstr>User roles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madhusmita sahoo</dc:creator>
  <cp:lastModifiedBy>madhusmita sahoo</cp:lastModifiedBy>
  <cp:revision>6</cp:revision>
  <dcterms:created xsi:type="dcterms:W3CDTF">2025-03-28T11:39:57Z</dcterms:created>
  <dcterms:modified xsi:type="dcterms:W3CDTF">2025-03-29T05:19:16Z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